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oppins Bold" charset="1" panose="00000800000000000000"/>
      <p:regular r:id="rId16"/>
    </p:embeddedFont>
    <p:embeddedFont>
      <p:font typeface="Poppins" charset="1" panose="00000500000000000000"/>
      <p:regular r:id="rId17"/>
    </p:embeddedFont>
    <p:embeddedFont>
      <p:font typeface="Canva Sans" charset="1" panose="020B0503030501040103"/>
      <p:regular r:id="rId18"/>
    </p:embeddedFont>
    <p:embeddedFont>
      <p:font typeface="Canva Sans Bold" charset="1" panose="020B08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7.png" Type="http://schemas.openxmlformats.org/officeDocument/2006/relationships/image"/><Relationship Id="rId4"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8.png" Type="http://schemas.openxmlformats.org/officeDocument/2006/relationships/image"/><Relationship Id="rId4"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777" r="0" b="-777"/>
            </a:stretch>
          </a:blipFill>
        </p:spPr>
      </p:sp>
      <p:sp>
        <p:nvSpPr>
          <p:cNvPr name="Freeform 3" id="3"/>
          <p:cNvSpPr/>
          <p:nvPr/>
        </p:nvSpPr>
        <p:spPr>
          <a:xfrm flipH="false" flipV="false" rot="0">
            <a:off x="330221" y="2616976"/>
            <a:ext cx="6022724" cy="7453867"/>
          </a:xfrm>
          <a:custGeom>
            <a:avLst/>
            <a:gdLst/>
            <a:ahLst/>
            <a:cxnLst/>
            <a:rect r="r" b="b" t="t" l="l"/>
            <a:pathLst>
              <a:path h="7453867" w="6022724">
                <a:moveTo>
                  <a:pt x="0" y="0"/>
                </a:moveTo>
                <a:lnTo>
                  <a:pt x="6022725" y="0"/>
                </a:lnTo>
                <a:lnTo>
                  <a:pt x="6022725" y="7453867"/>
                </a:lnTo>
                <a:lnTo>
                  <a:pt x="0" y="7453867"/>
                </a:lnTo>
                <a:lnTo>
                  <a:pt x="0" y="0"/>
                </a:lnTo>
                <a:close/>
              </a:path>
            </a:pathLst>
          </a:custGeom>
          <a:blipFill>
            <a:blip r:embed="rId3"/>
            <a:stretch>
              <a:fillRect l="0" t="0" r="0" b="0"/>
            </a:stretch>
          </a:blipFill>
        </p:spPr>
      </p:sp>
      <p:sp>
        <p:nvSpPr>
          <p:cNvPr name="Freeform 4" id="4"/>
          <p:cNvSpPr/>
          <p:nvPr/>
        </p:nvSpPr>
        <p:spPr>
          <a:xfrm flipH="false" flipV="false" rot="0">
            <a:off x="7639346" y="5297248"/>
            <a:ext cx="9451690" cy="4493902"/>
          </a:xfrm>
          <a:custGeom>
            <a:avLst/>
            <a:gdLst/>
            <a:ahLst/>
            <a:cxnLst/>
            <a:rect r="r" b="b" t="t" l="l"/>
            <a:pathLst>
              <a:path h="4493902" w="9451690">
                <a:moveTo>
                  <a:pt x="0" y="0"/>
                </a:moveTo>
                <a:lnTo>
                  <a:pt x="9451690" y="0"/>
                </a:lnTo>
                <a:lnTo>
                  <a:pt x="9451690" y="4493902"/>
                </a:lnTo>
                <a:lnTo>
                  <a:pt x="0" y="4493902"/>
                </a:lnTo>
                <a:lnTo>
                  <a:pt x="0" y="0"/>
                </a:lnTo>
                <a:close/>
              </a:path>
            </a:pathLst>
          </a:custGeom>
          <a:blipFill>
            <a:blip r:embed="rId4"/>
            <a:stretch>
              <a:fillRect l="0" t="0" r="0" b="0"/>
            </a:stretch>
          </a:blipFill>
        </p:spPr>
      </p:sp>
      <p:sp>
        <p:nvSpPr>
          <p:cNvPr name="TextBox 5" id="5"/>
          <p:cNvSpPr txBox="true"/>
          <p:nvPr/>
        </p:nvSpPr>
        <p:spPr>
          <a:xfrm rot="0">
            <a:off x="330221" y="-131200"/>
            <a:ext cx="11123057" cy="1769777"/>
          </a:xfrm>
          <a:prstGeom prst="rect">
            <a:avLst/>
          </a:prstGeom>
        </p:spPr>
        <p:txBody>
          <a:bodyPr anchor="t" rtlCol="false" tIns="0" lIns="0" bIns="0" rIns="0">
            <a:spAutoFit/>
          </a:bodyPr>
          <a:lstStyle/>
          <a:p>
            <a:pPr algn="l">
              <a:lnSpc>
                <a:spcPts val="13753"/>
              </a:lnSpc>
            </a:pPr>
            <a:r>
              <a:rPr lang="en-US" sz="9823" b="true">
                <a:solidFill>
                  <a:srgbClr val="FFFFFF"/>
                </a:solidFill>
                <a:latin typeface="Poppins Bold"/>
                <a:ea typeface="Poppins Bold"/>
                <a:cs typeface="Poppins Bold"/>
                <a:sym typeface="Poppins Bold"/>
              </a:rPr>
              <a:t>RUĐER BOŠKOVIĆ</a:t>
            </a:r>
          </a:p>
        </p:txBody>
      </p:sp>
      <p:sp>
        <p:nvSpPr>
          <p:cNvPr name="TextBox 6" id="6"/>
          <p:cNvSpPr txBox="true"/>
          <p:nvPr/>
        </p:nvSpPr>
        <p:spPr>
          <a:xfrm rot="0">
            <a:off x="421387" y="1770423"/>
            <a:ext cx="7088425" cy="609931"/>
          </a:xfrm>
          <a:prstGeom prst="rect">
            <a:avLst/>
          </a:prstGeom>
        </p:spPr>
        <p:txBody>
          <a:bodyPr anchor="t" rtlCol="false" tIns="0" lIns="0" bIns="0" rIns="0">
            <a:spAutoFit/>
          </a:bodyPr>
          <a:lstStyle/>
          <a:p>
            <a:pPr algn="l">
              <a:lnSpc>
                <a:spcPts val="4706"/>
              </a:lnSpc>
            </a:pPr>
            <a:r>
              <a:rPr lang="en-US" sz="3361">
                <a:solidFill>
                  <a:srgbClr val="FFFFFF"/>
                </a:solidFill>
                <a:latin typeface="Poppins"/>
                <a:ea typeface="Poppins"/>
                <a:cs typeface="Poppins"/>
                <a:sym typeface="Poppins"/>
              </a:rPr>
              <a:t>Jakov Diklan 6.c</a:t>
            </a:r>
          </a:p>
        </p:txBody>
      </p:sp>
      <p:sp>
        <p:nvSpPr>
          <p:cNvPr name="TextBox 7" id="7"/>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a:t>
            </a:r>
          </a:p>
        </p:txBody>
      </p:sp>
      <p:sp>
        <p:nvSpPr>
          <p:cNvPr name="TextBox 8" id="8"/>
          <p:cNvSpPr txBox="true"/>
          <p:nvPr/>
        </p:nvSpPr>
        <p:spPr>
          <a:xfrm rot="0">
            <a:off x="12194838" y="9743525"/>
            <a:ext cx="6915920" cy="431530"/>
          </a:xfrm>
          <a:prstGeom prst="rect">
            <a:avLst/>
          </a:prstGeom>
        </p:spPr>
        <p:txBody>
          <a:bodyPr anchor="t" rtlCol="false" tIns="0" lIns="0" bIns="0" rIns="0">
            <a:spAutoFit/>
          </a:bodyPr>
          <a:lstStyle/>
          <a:p>
            <a:pPr algn="ctr">
              <a:lnSpc>
                <a:spcPts val="3563"/>
              </a:lnSpc>
              <a:spcBef>
                <a:spcPct val="0"/>
              </a:spcBef>
            </a:pPr>
            <a:r>
              <a:rPr lang="en-US" sz="2545">
                <a:solidFill>
                  <a:srgbClr val="FFFFFF"/>
                </a:solidFill>
                <a:latin typeface="Canva Sans"/>
                <a:ea typeface="Canva Sans"/>
                <a:cs typeface="Canva Sans"/>
                <a:sym typeface="Canva Sans"/>
              </a:rPr>
              <a:t>curva Boscovichiana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sp>
        <p:nvSpPr>
          <p:cNvPr name="TextBox 3" id="3"/>
          <p:cNvSpPr txBox="true"/>
          <p:nvPr/>
        </p:nvSpPr>
        <p:spPr>
          <a:xfrm rot="0">
            <a:off x="0" y="1397217"/>
            <a:ext cx="18288000" cy="6065691"/>
          </a:xfrm>
          <a:prstGeom prst="rect">
            <a:avLst/>
          </a:prstGeom>
        </p:spPr>
        <p:txBody>
          <a:bodyPr anchor="t" rtlCol="false" tIns="0" lIns="0" bIns="0" rIns="0">
            <a:spAutoFit/>
          </a:bodyPr>
          <a:lstStyle/>
          <a:p>
            <a:pPr algn="ctr">
              <a:lnSpc>
                <a:spcPts val="22908"/>
              </a:lnSpc>
            </a:pPr>
            <a:r>
              <a:rPr lang="en-US" b="true" sz="20454">
                <a:solidFill>
                  <a:srgbClr val="FFFFFF"/>
                </a:solidFill>
                <a:latin typeface="Poppins Bold"/>
                <a:ea typeface="Poppins Bold"/>
                <a:cs typeface="Poppins Bold"/>
                <a:sym typeface="Poppins Bold"/>
              </a:rPr>
              <a:t>HVALA NA PAŽNJI</a:t>
            </a:r>
          </a:p>
        </p:txBody>
      </p:sp>
      <p:sp>
        <p:nvSpPr>
          <p:cNvPr name="TextBox 4" id="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grpSp>
        <p:nvGrpSpPr>
          <p:cNvPr name="Group 3" id="3"/>
          <p:cNvGrpSpPr/>
          <p:nvPr/>
        </p:nvGrpSpPr>
        <p:grpSpPr>
          <a:xfrm rot="0">
            <a:off x="1634679" y="1442420"/>
            <a:ext cx="15018641" cy="7402160"/>
            <a:chOff x="0" y="0"/>
            <a:chExt cx="3955527" cy="1949540"/>
          </a:xfrm>
        </p:grpSpPr>
        <p:sp>
          <p:nvSpPr>
            <p:cNvPr name="Freeform 4" id="4"/>
            <p:cNvSpPr/>
            <p:nvPr/>
          </p:nvSpPr>
          <p:spPr>
            <a:xfrm flipH="false" flipV="false" rot="0">
              <a:off x="0" y="0"/>
              <a:ext cx="3955527" cy="1949540"/>
            </a:xfrm>
            <a:custGeom>
              <a:avLst/>
              <a:gdLst/>
              <a:ahLst/>
              <a:cxnLst/>
              <a:rect r="r" b="b" t="t" l="l"/>
              <a:pathLst>
                <a:path h="1949540" w="3955527">
                  <a:moveTo>
                    <a:pt x="26290" y="0"/>
                  </a:moveTo>
                  <a:lnTo>
                    <a:pt x="3929237" y="0"/>
                  </a:lnTo>
                  <a:cubicBezTo>
                    <a:pt x="3943757" y="0"/>
                    <a:pt x="3955527" y="11770"/>
                    <a:pt x="3955527" y="26290"/>
                  </a:cubicBezTo>
                  <a:lnTo>
                    <a:pt x="3955527" y="1923250"/>
                  </a:lnTo>
                  <a:cubicBezTo>
                    <a:pt x="3955527" y="1937770"/>
                    <a:pt x="3943757" y="1949540"/>
                    <a:pt x="3929237" y="1949540"/>
                  </a:cubicBezTo>
                  <a:lnTo>
                    <a:pt x="26290" y="1949540"/>
                  </a:lnTo>
                  <a:cubicBezTo>
                    <a:pt x="11770" y="1949540"/>
                    <a:pt x="0" y="1937770"/>
                    <a:pt x="0" y="1923250"/>
                  </a:cubicBezTo>
                  <a:lnTo>
                    <a:pt x="0" y="26290"/>
                  </a:lnTo>
                  <a:cubicBezTo>
                    <a:pt x="0" y="11770"/>
                    <a:pt x="11770" y="0"/>
                    <a:pt x="26290" y="0"/>
                  </a:cubicBezTo>
                  <a:close/>
                </a:path>
              </a:pathLst>
            </a:custGeom>
            <a:solidFill>
              <a:srgbClr val="FFFFFF">
                <a:alpha val="74902"/>
              </a:srgbClr>
            </a:solidFill>
          </p:spPr>
        </p:sp>
        <p:sp>
          <p:nvSpPr>
            <p:cNvPr name="TextBox 5" id="5"/>
            <p:cNvSpPr txBox="true"/>
            <p:nvPr/>
          </p:nvSpPr>
          <p:spPr>
            <a:xfrm>
              <a:off x="0" y="-57150"/>
              <a:ext cx="3955527" cy="200669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349285" y="3267937"/>
            <a:ext cx="12220486" cy="5334128"/>
          </a:xfrm>
          <a:prstGeom prst="rect">
            <a:avLst/>
          </a:prstGeom>
        </p:spPr>
        <p:txBody>
          <a:bodyPr anchor="t" rtlCol="false" tIns="0" lIns="0" bIns="0" rIns="0">
            <a:spAutoFit/>
          </a:bodyPr>
          <a:lstStyle/>
          <a:p>
            <a:pPr algn="l" marL="727578" indent="-363789" lvl="1">
              <a:lnSpc>
                <a:spcPts val="4717"/>
              </a:lnSpc>
              <a:spcBef>
                <a:spcPct val="0"/>
              </a:spcBef>
              <a:buFont typeface="Arial"/>
              <a:buChar char="•"/>
            </a:pPr>
            <a:r>
              <a:rPr lang="en-US" b="true" sz="3369">
                <a:solidFill>
                  <a:srgbClr val="0A152F"/>
                </a:solidFill>
                <a:latin typeface="Poppins Bold"/>
                <a:ea typeface="Poppins Bold"/>
                <a:cs typeface="Poppins Bold"/>
                <a:sym typeface="Poppins Bold"/>
              </a:rPr>
              <a:t>BOŠKOVIĆ, RUĐER JOSIP, HRVATSKI ZNANSTVENIK I FILOZOF (DUBROVNIK, 18. V. 1711 – MILANO, 13. II. 1787)</a:t>
            </a:r>
          </a:p>
          <a:p>
            <a:pPr algn="l" marL="727578" indent="-363789" lvl="1">
              <a:lnSpc>
                <a:spcPts val="4717"/>
              </a:lnSpc>
              <a:spcBef>
                <a:spcPct val="0"/>
              </a:spcBef>
              <a:buFont typeface="Arial"/>
              <a:buChar char="•"/>
            </a:pPr>
            <a:r>
              <a:rPr lang="en-US" b="true" sz="3369">
                <a:solidFill>
                  <a:srgbClr val="0A152F"/>
                </a:solidFill>
                <a:latin typeface="Poppins Bold"/>
                <a:ea typeface="Poppins Bold"/>
                <a:cs typeface="Poppins Bold"/>
                <a:sym typeface="Poppins Bold"/>
              </a:rPr>
              <a:t>ŠKOLOVANJE ZAPOČEO U DUBROVNIKU U COLLEGIUM RAGUSINUM, A NASTAVIO U ISUSOVAČKOM ZAVODU COLLEGIUM ROMANUM U RIMU</a:t>
            </a:r>
          </a:p>
          <a:p>
            <a:pPr algn="l" marL="727578" indent="-363789" lvl="1">
              <a:lnSpc>
                <a:spcPts val="4717"/>
              </a:lnSpc>
              <a:spcBef>
                <a:spcPct val="0"/>
              </a:spcBef>
              <a:buFont typeface="Arial"/>
              <a:buChar char="•"/>
            </a:pPr>
            <a:r>
              <a:rPr lang="en-US" b="true" sz="3369">
                <a:solidFill>
                  <a:srgbClr val="0A152F"/>
                </a:solidFill>
                <a:latin typeface="Poppins Bold"/>
                <a:ea typeface="Poppins Bold"/>
                <a:cs typeface="Poppins Bold"/>
                <a:sym typeface="Poppins Bold"/>
              </a:rPr>
              <a:t> STUDIRAO RETORIKU (1727–29), FILOZOFIJU (1729–32) I TEOLOGIJU (1738–41) </a:t>
            </a:r>
          </a:p>
          <a:p>
            <a:pPr algn="l" marL="727578" indent="-363789" lvl="1">
              <a:lnSpc>
                <a:spcPts val="4717"/>
              </a:lnSpc>
              <a:spcBef>
                <a:spcPct val="0"/>
              </a:spcBef>
              <a:buFont typeface="Arial"/>
              <a:buChar char="•"/>
            </a:pPr>
            <a:r>
              <a:rPr lang="en-US" b="true" sz="3369">
                <a:solidFill>
                  <a:srgbClr val="0A152F"/>
                </a:solidFill>
                <a:latin typeface="Poppins Bold"/>
                <a:ea typeface="Poppins Bold"/>
                <a:cs typeface="Poppins Bold"/>
                <a:sym typeface="Poppins Bold"/>
              </a:rPr>
              <a:t>KAO STUDENT TEOLOGIJE POČEO JE (1740) PREDAVATI MATEMATIKU U COLLEGIUM ROMANUM</a:t>
            </a:r>
          </a:p>
        </p:txBody>
      </p:sp>
      <p:sp>
        <p:nvSpPr>
          <p:cNvPr name="Freeform 7" id="7"/>
          <p:cNvSpPr/>
          <p:nvPr/>
        </p:nvSpPr>
        <p:spPr>
          <a:xfrm flipH="false" flipV="false" rot="0">
            <a:off x="2030138" y="1617047"/>
            <a:ext cx="2638294" cy="1755665"/>
          </a:xfrm>
          <a:custGeom>
            <a:avLst/>
            <a:gdLst/>
            <a:ahLst/>
            <a:cxnLst/>
            <a:rect r="r" b="b" t="t" l="l"/>
            <a:pathLst>
              <a:path h="1755665" w="2638294">
                <a:moveTo>
                  <a:pt x="0" y="0"/>
                </a:moveTo>
                <a:lnTo>
                  <a:pt x="2638294" y="0"/>
                </a:lnTo>
                <a:lnTo>
                  <a:pt x="2638294" y="1755665"/>
                </a:lnTo>
                <a:lnTo>
                  <a:pt x="0" y="1755665"/>
                </a:lnTo>
                <a:lnTo>
                  <a:pt x="0" y="0"/>
                </a:lnTo>
                <a:close/>
              </a:path>
            </a:pathLst>
          </a:custGeom>
          <a:blipFill>
            <a:blip r:embed="rId3"/>
            <a:stretch>
              <a:fillRect l="0" t="0" r="0" b="0"/>
            </a:stretch>
          </a:blipFill>
        </p:spPr>
      </p:sp>
      <p:sp>
        <p:nvSpPr>
          <p:cNvPr name="TextBox 8" id="8"/>
          <p:cNvSpPr txBox="true"/>
          <p:nvPr/>
        </p:nvSpPr>
        <p:spPr>
          <a:xfrm rot="0">
            <a:off x="5070972" y="2061026"/>
            <a:ext cx="8146056" cy="1311686"/>
          </a:xfrm>
          <a:prstGeom prst="rect">
            <a:avLst/>
          </a:prstGeom>
        </p:spPr>
        <p:txBody>
          <a:bodyPr anchor="t" rtlCol="false" tIns="0" lIns="0" bIns="0" rIns="0">
            <a:spAutoFit/>
          </a:bodyPr>
          <a:lstStyle/>
          <a:p>
            <a:pPr algn="ctr">
              <a:lnSpc>
                <a:spcPts val="10127"/>
              </a:lnSpc>
            </a:pPr>
            <a:r>
              <a:rPr lang="en-US" b="true" sz="7233">
                <a:solidFill>
                  <a:srgbClr val="0A152F"/>
                </a:solidFill>
                <a:latin typeface="Poppins Bold"/>
                <a:ea typeface="Poppins Bold"/>
                <a:cs typeface="Poppins Bold"/>
                <a:sym typeface="Poppins Bold"/>
              </a:rPr>
              <a:t>RANI DANI</a:t>
            </a:r>
          </a:p>
        </p:txBody>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grpSp>
        <p:nvGrpSpPr>
          <p:cNvPr name="Group 3" id="3"/>
          <p:cNvGrpSpPr/>
          <p:nvPr/>
        </p:nvGrpSpPr>
        <p:grpSpPr>
          <a:xfrm rot="0">
            <a:off x="1133268" y="1362975"/>
            <a:ext cx="16551473" cy="8332396"/>
            <a:chOff x="0" y="0"/>
            <a:chExt cx="4359236" cy="2194541"/>
          </a:xfrm>
        </p:grpSpPr>
        <p:sp>
          <p:nvSpPr>
            <p:cNvPr name="Freeform 4" id="4"/>
            <p:cNvSpPr/>
            <p:nvPr/>
          </p:nvSpPr>
          <p:spPr>
            <a:xfrm flipH="false" flipV="false" rot="0">
              <a:off x="0" y="0"/>
              <a:ext cx="4359235" cy="2194541"/>
            </a:xfrm>
            <a:custGeom>
              <a:avLst/>
              <a:gdLst/>
              <a:ahLst/>
              <a:cxnLst/>
              <a:rect r="r" b="b" t="t" l="l"/>
              <a:pathLst>
                <a:path h="2194541" w="4359235">
                  <a:moveTo>
                    <a:pt x="23855" y="0"/>
                  </a:moveTo>
                  <a:lnTo>
                    <a:pt x="4335380" y="0"/>
                  </a:lnTo>
                  <a:cubicBezTo>
                    <a:pt x="4341707" y="0"/>
                    <a:pt x="4347775" y="2513"/>
                    <a:pt x="4352248" y="6987"/>
                  </a:cubicBezTo>
                  <a:cubicBezTo>
                    <a:pt x="4356722" y="11461"/>
                    <a:pt x="4359235" y="17528"/>
                    <a:pt x="4359235" y="23855"/>
                  </a:cubicBezTo>
                  <a:lnTo>
                    <a:pt x="4359235" y="2170686"/>
                  </a:lnTo>
                  <a:cubicBezTo>
                    <a:pt x="4359235" y="2183860"/>
                    <a:pt x="4348555" y="2194541"/>
                    <a:pt x="4335380" y="2194541"/>
                  </a:cubicBezTo>
                  <a:lnTo>
                    <a:pt x="23855" y="2194541"/>
                  </a:lnTo>
                  <a:cubicBezTo>
                    <a:pt x="17528" y="2194541"/>
                    <a:pt x="11461" y="2192027"/>
                    <a:pt x="6987" y="2187554"/>
                  </a:cubicBezTo>
                  <a:cubicBezTo>
                    <a:pt x="2513" y="2183080"/>
                    <a:pt x="0" y="2177012"/>
                    <a:pt x="0" y="2170686"/>
                  </a:cubicBezTo>
                  <a:lnTo>
                    <a:pt x="0" y="23855"/>
                  </a:lnTo>
                  <a:cubicBezTo>
                    <a:pt x="0" y="10680"/>
                    <a:pt x="10680" y="0"/>
                    <a:pt x="23855" y="0"/>
                  </a:cubicBezTo>
                  <a:close/>
                </a:path>
              </a:pathLst>
            </a:custGeom>
            <a:solidFill>
              <a:srgbClr val="FFFFFF">
                <a:alpha val="74902"/>
              </a:srgbClr>
            </a:solidFill>
          </p:spPr>
        </p:sp>
        <p:sp>
          <p:nvSpPr>
            <p:cNvPr name="TextBox 5" id="5"/>
            <p:cNvSpPr txBox="true"/>
            <p:nvPr/>
          </p:nvSpPr>
          <p:spPr>
            <a:xfrm>
              <a:off x="0" y="-57150"/>
              <a:ext cx="4359236" cy="2251691"/>
            </a:xfrm>
            <a:prstGeom prst="rect">
              <a:avLst/>
            </a:prstGeom>
          </p:spPr>
          <p:txBody>
            <a:bodyPr anchor="ctr" rtlCol="false" tIns="50800" lIns="50800" bIns="50800" rIns="50800"/>
            <a:lstStyle/>
            <a:p>
              <a:pPr algn="ctr">
                <a:lnSpc>
                  <a:spcPts val="2659"/>
                </a:lnSpc>
              </a:pPr>
            </a:p>
            <a:p>
              <a:pPr algn="l">
                <a:lnSpc>
                  <a:spcPts val="4199"/>
                </a:lnSpc>
              </a:pPr>
            </a:p>
            <a:p>
              <a:pPr algn="l" marL="647694" indent="-323847" lvl="1">
                <a:lnSpc>
                  <a:spcPts val="4199"/>
                </a:lnSpc>
                <a:buFont typeface="Arial"/>
                <a:buChar char="•"/>
              </a:pPr>
              <a:r>
                <a:rPr lang="en-US" sz="2999">
                  <a:solidFill>
                    <a:srgbClr val="0A152F">
                      <a:alpha val="74902"/>
                    </a:srgbClr>
                  </a:solidFill>
                  <a:latin typeface="Poppins"/>
                  <a:ea typeface="Poppins"/>
                  <a:cs typeface="Poppins"/>
                  <a:sym typeface="Poppins"/>
                </a:rPr>
                <a:t>U razdoblju od 1751. do 1782. bavio se i hidrotehničkih poslovima. Proveo je  mjerenja meridijanskih stupnjeva na različnim mjestima Zemlje. </a:t>
              </a:r>
            </a:p>
            <a:p>
              <a:pPr algn="l" marL="647694" indent="-323847" lvl="1">
                <a:lnSpc>
                  <a:spcPts val="4199"/>
                </a:lnSpc>
                <a:buFont typeface="Arial"/>
                <a:buChar char="•"/>
              </a:pPr>
              <a:r>
                <a:rPr lang="en-US" sz="2999">
                  <a:solidFill>
                    <a:srgbClr val="0A152F">
                      <a:alpha val="74902"/>
                    </a:srgbClr>
                  </a:solidFill>
                  <a:latin typeface="Poppins"/>
                  <a:ea typeface="Poppins"/>
                  <a:cs typeface="Poppins"/>
                  <a:sym typeface="Poppins"/>
                </a:rPr>
                <a:t>Papa Benedikt XIV. povjerio mu je da, zajedno s isusovcem Christopherom Le Maireom, u Papinskoj državi obavi mjerenja meridijanskih stupnjeva između Rima i Riminija i da izradi zemljopisnu kartu Papinske države. </a:t>
              </a:r>
            </a:p>
            <a:p>
              <a:pPr algn="l" marL="647694" indent="-323847" lvl="1">
                <a:lnSpc>
                  <a:spcPts val="4199"/>
                </a:lnSpc>
                <a:spcBef>
                  <a:spcPct val="0"/>
                </a:spcBef>
                <a:buFont typeface="Arial"/>
                <a:buChar char="•"/>
              </a:pPr>
              <a:r>
                <a:rPr lang="en-US" sz="2999">
                  <a:solidFill>
                    <a:srgbClr val="0A152F">
                      <a:alpha val="74902"/>
                    </a:srgbClr>
                  </a:solidFill>
                  <a:latin typeface="Poppins"/>
                  <a:ea typeface="Poppins"/>
                  <a:cs typeface="Poppins"/>
                  <a:sym typeface="Poppins"/>
                </a:rPr>
                <a:t>To je bila prva Boškovićeva znanstvena (geodetsko-kartografska) ekspedicija (1750–52). Morao je poboljšati postojeće mjerne instrumente                                                             ili konstruirati nove. Rezultate mjerenja i opažanja objavio je                                                        pod naslovom O znanstvenom putovanju po Papinskoj državi.</a:t>
              </a:r>
            </a:p>
          </p:txBody>
        </p:sp>
      </p:grpSp>
      <p:sp>
        <p:nvSpPr>
          <p:cNvPr name="Freeform 6" id="6"/>
          <p:cNvSpPr/>
          <p:nvPr/>
        </p:nvSpPr>
        <p:spPr>
          <a:xfrm flipH="false" flipV="false" rot="0">
            <a:off x="7826512" y="1653236"/>
            <a:ext cx="2634975" cy="1753456"/>
          </a:xfrm>
          <a:custGeom>
            <a:avLst/>
            <a:gdLst/>
            <a:ahLst/>
            <a:cxnLst/>
            <a:rect r="r" b="b" t="t" l="l"/>
            <a:pathLst>
              <a:path h="1753456" w="2634975">
                <a:moveTo>
                  <a:pt x="0" y="0"/>
                </a:moveTo>
                <a:lnTo>
                  <a:pt x="2634976" y="0"/>
                </a:lnTo>
                <a:lnTo>
                  <a:pt x="2634976" y="1753457"/>
                </a:lnTo>
                <a:lnTo>
                  <a:pt x="0" y="1753457"/>
                </a:lnTo>
                <a:lnTo>
                  <a:pt x="0" y="0"/>
                </a:lnTo>
                <a:close/>
              </a:path>
            </a:pathLst>
          </a:custGeom>
          <a:blipFill>
            <a:blip r:embed="rId3"/>
            <a:stretch>
              <a:fillRect l="0" t="0" r="0" b="0"/>
            </a:stretch>
          </a:blipFill>
        </p:spPr>
      </p:sp>
      <p:sp>
        <p:nvSpPr>
          <p:cNvPr name="Freeform 7" id="7"/>
          <p:cNvSpPr/>
          <p:nvPr/>
        </p:nvSpPr>
        <p:spPr>
          <a:xfrm flipH="false" flipV="false" rot="0">
            <a:off x="13629435" y="6724860"/>
            <a:ext cx="4055306" cy="2970512"/>
          </a:xfrm>
          <a:custGeom>
            <a:avLst/>
            <a:gdLst/>
            <a:ahLst/>
            <a:cxnLst/>
            <a:rect r="r" b="b" t="t" l="l"/>
            <a:pathLst>
              <a:path h="2970512" w="4055306">
                <a:moveTo>
                  <a:pt x="0" y="0"/>
                </a:moveTo>
                <a:lnTo>
                  <a:pt x="4055305" y="0"/>
                </a:lnTo>
                <a:lnTo>
                  <a:pt x="4055305" y="2970511"/>
                </a:lnTo>
                <a:lnTo>
                  <a:pt x="0" y="2970511"/>
                </a:lnTo>
                <a:lnTo>
                  <a:pt x="0" y="0"/>
                </a:lnTo>
                <a:close/>
              </a:path>
            </a:pathLst>
          </a:custGeom>
          <a:blipFill>
            <a:blip r:embed="rId4"/>
            <a:stretch>
              <a:fillRect l="0" t="0" r="0" b="0"/>
            </a:stretch>
          </a:blipFill>
        </p:spPr>
      </p:sp>
      <p:sp>
        <p:nvSpPr>
          <p:cNvPr name="TextBox 8" id="8"/>
          <p:cNvSpPr txBox="true"/>
          <p:nvPr/>
        </p:nvSpPr>
        <p:spPr>
          <a:xfrm rot="0">
            <a:off x="1634679" y="1965664"/>
            <a:ext cx="15177005" cy="1441028"/>
          </a:xfrm>
          <a:prstGeom prst="rect">
            <a:avLst/>
          </a:prstGeom>
        </p:spPr>
        <p:txBody>
          <a:bodyPr anchor="t" rtlCol="false" tIns="0" lIns="0" bIns="0" rIns="0">
            <a:spAutoFit/>
          </a:bodyPr>
          <a:lstStyle/>
          <a:p>
            <a:pPr algn="ctr">
              <a:lnSpc>
                <a:spcPts val="11140"/>
              </a:lnSpc>
            </a:pPr>
            <a:r>
              <a:rPr lang="en-US" b="true" sz="7957">
                <a:solidFill>
                  <a:srgbClr val="0A152F"/>
                </a:solidFill>
                <a:latin typeface="Poppins Bold"/>
                <a:ea typeface="Poppins Bold"/>
                <a:cs typeface="Poppins Bold"/>
                <a:sym typeface="Poppins Bold"/>
              </a:rPr>
              <a:t>ŽIVOT                               1.DIO </a:t>
            </a:r>
          </a:p>
        </p:txBody>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sp>
        <p:nvSpPr>
          <p:cNvPr name="Freeform 3" id="3"/>
          <p:cNvSpPr/>
          <p:nvPr/>
        </p:nvSpPr>
        <p:spPr>
          <a:xfrm flipH="false" flipV="false" rot="0">
            <a:off x="13035279" y="3267537"/>
            <a:ext cx="3977829" cy="5544853"/>
          </a:xfrm>
          <a:custGeom>
            <a:avLst/>
            <a:gdLst/>
            <a:ahLst/>
            <a:cxnLst/>
            <a:rect r="r" b="b" t="t" l="l"/>
            <a:pathLst>
              <a:path h="5544853" w="3977829">
                <a:moveTo>
                  <a:pt x="0" y="0"/>
                </a:moveTo>
                <a:lnTo>
                  <a:pt x="3977829" y="0"/>
                </a:lnTo>
                <a:lnTo>
                  <a:pt x="3977829" y="5544853"/>
                </a:lnTo>
                <a:lnTo>
                  <a:pt x="0" y="5544853"/>
                </a:lnTo>
                <a:lnTo>
                  <a:pt x="0" y="0"/>
                </a:lnTo>
                <a:close/>
              </a:path>
            </a:pathLst>
          </a:custGeom>
          <a:blipFill>
            <a:blip r:embed="rId3"/>
            <a:stretch>
              <a:fillRect l="0" t="0" r="0" b="0"/>
            </a:stretch>
          </a:blipFill>
        </p:spPr>
      </p:sp>
      <p:grpSp>
        <p:nvGrpSpPr>
          <p:cNvPr name="Group 4" id="4"/>
          <p:cNvGrpSpPr/>
          <p:nvPr/>
        </p:nvGrpSpPr>
        <p:grpSpPr>
          <a:xfrm rot="0">
            <a:off x="1634679" y="1442420"/>
            <a:ext cx="15624621" cy="7966693"/>
            <a:chOff x="0" y="0"/>
            <a:chExt cx="4115126" cy="2098224"/>
          </a:xfrm>
        </p:grpSpPr>
        <p:sp>
          <p:nvSpPr>
            <p:cNvPr name="Freeform 5" id="5"/>
            <p:cNvSpPr/>
            <p:nvPr/>
          </p:nvSpPr>
          <p:spPr>
            <a:xfrm flipH="false" flipV="false" rot="0">
              <a:off x="0" y="0"/>
              <a:ext cx="4115126" cy="2098223"/>
            </a:xfrm>
            <a:custGeom>
              <a:avLst/>
              <a:gdLst/>
              <a:ahLst/>
              <a:cxnLst/>
              <a:rect r="r" b="b" t="t" l="l"/>
              <a:pathLst>
                <a:path h="2098223" w="4115126">
                  <a:moveTo>
                    <a:pt x="25270" y="0"/>
                  </a:moveTo>
                  <a:lnTo>
                    <a:pt x="4089856" y="0"/>
                  </a:lnTo>
                  <a:cubicBezTo>
                    <a:pt x="4096558" y="0"/>
                    <a:pt x="4102986" y="2662"/>
                    <a:pt x="4107725" y="7401"/>
                  </a:cubicBezTo>
                  <a:cubicBezTo>
                    <a:pt x="4112464" y="12141"/>
                    <a:pt x="4115126" y="18568"/>
                    <a:pt x="4115126" y="25270"/>
                  </a:cubicBezTo>
                  <a:lnTo>
                    <a:pt x="4115126" y="2072953"/>
                  </a:lnTo>
                  <a:cubicBezTo>
                    <a:pt x="4115126" y="2079655"/>
                    <a:pt x="4112464" y="2086083"/>
                    <a:pt x="4107725" y="2090822"/>
                  </a:cubicBezTo>
                  <a:cubicBezTo>
                    <a:pt x="4102986" y="2095561"/>
                    <a:pt x="4096558" y="2098223"/>
                    <a:pt x="4089856" y="2098223"/>
                  </a:cubicBezTo>
                  <a:lnTo>
                    <a:pt x="25270" y="2098223"/>
                  </a:lnTo>
                  <a:cubicBezTo>
                    <a:pt x="18568" y="2098223"/>
                    <a:pt x="12141" y="2095561"/>
                    <a:pt x="7401" y="2090822"/>
                  </a:cubicBezTo>
                  <a:cubicBezTo>
                    <a:pt x="2662" y="2086083"/>
                    <a:pt x="0" y="2079655"/>
                    <a:pt x="0" y="2072953"/>
                  </a:cubicBezTo>
                  <a:lnTo>
                    <a:pt x="0" y="25270"/>
                  </a:lnTo>
                  <a:cubicBezTo>
                    <a:pt x="0" y="18568"/>
                    <a:pt x="2662" y="12141"/>
                    <a:pt x="7401" y="7401"/>
                  </a:cubicBezTo>
                  <a:cubicBezTo>
                    <a:pt x="12141" y="2662"/>
                    <a:pt x="18568" y="0"/>
                    <a:pt x="25270" y="0"/>
                  </a:cubicBezTo>
                  <a:close/>
                </a:path>
              </a:pathLst>
            </a:custGeom>
            <a:solidFill>
              <a:srgbClr val="FFFFFF">
                <a:alpha val="74902"/>
              </a:srgbClr>
            </a:solidFill>
          </p:spPr>
        </p:sp>
        <p:sp>
          <p:nvSpPr>
            <p:cNvPr name="TextBox 6" id="6"/>
            <p:cNvSpPr txBox="true"/>
            <p:nvPr/>
          </p:nvSpPr>
          <p:spPr>
            <a:xfrm>
              <a:off x="0" y="-57150"/>
              <a:ext cx="4115126" cy="2155374"/>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8065231" y="1763429"/>
            <a:ext cx="2642750" cy="1758630"/>
          </a:xfrm>
          <a:custGeom>
            <a:avLst/>
            <a:gdLst/>
            <a:ahLst/>
            <a:cxnLst/>
            <a:rect r="r" b="b" t="t" l="l"/>
            <a:pathLst>
              <a:path h="1758630" w="2642750">
                <a:moveTo>
                  <a:pt x="0" y="0"/>
                </a:moveTo>
                <a:lnTo>
                  <a:pt x="2642750" y="0"/>
                </a:lnTo>
                <a:lnTo>
                  <a:pt x="2642750" y="1758630"/>
                </a:lnTo>
                <a:lnTo>
                  <a:pt x="0" y="1758630"/>
                </a:lnTo>
                <a:lnTo>
                  <a:pt x="0" y="0"/>
                </a:lnTo>
                <a:close/>
              </a:path>
            </a:pathLst>
          </a:custGeom>
          <a:blipFill>
            <a:blip r:embed="rId4"/>
            <a:stretch>
              <a:fillRect l="0" t="0" r="0" b="0"/>
            </a:stretch>
          </a:blipFill>
        </p:spPr>
      </p:sp>
      <p:sp>
        <p:nvSpPr>
          <p:cNvPr name="TextBox 8" id="8"/>
          <p:cNvSpPr txBox="true"/>
          <p:nvPr/>
        </p:nvSpPr>
        <p:spPr>
          <a:xfrm rot="0">
            <a:off x="1634679" y="3724291"/>
            <a:ext cx="13837524" cy="5356975"/>
          </a:xfrm>
          <a:prstGeom prst="rect">
            <a:avLst/>
          </a:prstGeom>
        </p:spPr>
        <p:txBody>
          <a:bodyPr anchor="t" rtlCol="false" tIns="0" lIns="0" bIns="0" rIns="0">
            <a:spAutoFit/>
          </a:bodyPr>
          <a:lstStyle/>
          <a:p>
            <a:pPr algn="l" marL="551703" indent="-275851" lvl="1">
              <a:lnSpc>
                <a:spcPts val="3577"/>
              </a:lnSpc>
              <a:spcBef>
                <a:spcPct val="0"/>
              </a:spcBef>
              <a:buFont typeface="Arial"/>
              <a:buChar char="•"/>
            </a:pPr>
            <a:r>
              <a:rPr lang="en-US" sz="2555">
                <a:solidFill>
                  <a:srgbClr val="000000"/>
                </a:solidFill>
                <a:latin typeface="Canva Sans"/>
                <a:ea typeface="Canva Sans"/>
                <a:cs typeface="Canva Sans"/>
                <a:sym typeface="Canva Sans"/>
              </a:rPr>
              <a:t>B</a:t>
            </a:r>
            <a:r>
              <a:rPr lang="en-US" sz="2555">
                <a:solidFill>
                  <a:srgbClr val="000000"/>
                </a:solidFill>
                <a:latin typeface="Canva Sans"/>
                <a:ea typeface="Canva Sans"/>
                <a:cs typeface="Canva Sans"/>
                <a:sym typeface="Canva Sans"/>
              </a:rPr>
              <a:t>io je profesor matematike na Sveučilištu u Paviji (1764–69). Osnovao je Zvjezdarnicu u Breri kraj Milana (1764) te je preuzeo katedru za astronomiju u Milanu (1770–73). </a:t>
            </a:r>
          </a:p>
          <a:p>
            <a:pPr algn="l" marL="551703" indent="-275851" lvl="1">
              <a:lnSpc>
                <a:spcPts val="3577"/>
              </a:lnSpc>
              <a:spcBef>
                <a:spcPct val="0"/>
              </a:spcBef>
              <a:buFont typeface="Arial"/>
              <a:buChar char="•"/>
            </a:pPr>
            <a:r>
              <a:rPr lang="en-US" sz="2555">
                <a:solidFill>
                  <a:srgbClr val="000000"/>
                </a:solidFill>
                <a:latin typeface="Canva Sans"/>
                <a:ea typeface="Canva Sans"/>
                <a:cs typeface="Canva Sans"/>
                <a:sym typeface="Canva Sans"/>
              </a:rPr>
              <a:t>U Parizu je dovršio radove iz optike i astronomije, a zbog lošeg zdravlja 1782. dobio je dvogodišnji dopust (produžavan do 1787) kako bi tekstove pripremio za tisak. U Bassanu su mu izašla djela u pet svezaka pod nazivom Djela koja se odnose na optiku i astronomiju (1785). Zbog naporna rada na redigiranju tekstova zdravlje mu se jako pogoršalo. Umro je od upale pluća u Milanu, gdje je pokopan u crkvi Santa Maria Podone. </a:t>
            </a:r>
          </a:p>
          <a:p>
            <a:pPr algn="l" marL="551703" indent="-275851" lvl="1">
              <a:lnSpc>
                <a:spcPts val="3577"/>
              </a:lnSpc>
              <a:spcBef>
                <a:spcPct val="0"/>
              </a:spcBef>
              <a:buFont typeface="Arial"/>
              <a:buChar char="•"/>
            </a:pPr>
            <a:r>
              <a:rPr lang="en-US" sz="2555">
                <a:solidFill>
                  <a:srgbClr val="000000"/>
                </a:solidFill>
                <a:latin typeface="Canva Sans"/>
                <a:ea typeface="Canva Sans"/>
                <a:cs typeface="Canva Sans"/>
                <a:sym typeface="Canva Sans"/>
              </a:rPr>
              <a:t>Cijeloga života Bošković je ostao vezan uz rodni grad za koji je obavljao diplomatske poslove, a u njemu je za života bio samo jedanput (1747). Bio je član devet akademija, među kojima akademije u Bologni (1746), Parizu (1748), Sankt Peterburgu (1760) i Londonu (1761).</a:t>
            </a:r>
          </a:p>
        </p:txBody>
      </p:sp>
      <p:sp>
        <p:nvSpPr>
          <p:cNvPr name="TextBox 9" id="9"/>
          <p:cNvSpPr txBox="true"/>
          <p:nvPr/>
        </p:nvSpPr>
        <p:spPr>
          <a:xfrm rot="0">
            <a:off x="1934527" y="1752789"/>
            <a:ext cx="14418945" cy="1319870"/>
          </a:xfrm>
          <a:prstGeom prst="rect">
            <a:avLst/>
          </a:prstGeom>
        </p:spPr>
        <p:txBody>
          <a:bodyPr anchor="t" rtlCol="false" tIns="0" lIns="0" bIns="0" rIns="0">
            <a:spAutoFit/>
          </a:bodyPr>
          <a:lstStyle/>
          <a:p>
            <a:pPr algn="ctr">
              <a:lnSpc>
                <a:spcPts val="10202"/>
              </a:lnSpc>
            </a:pPr>
            <a:r>
              <a:rPr lang="en-US" b="true" sz="7287">
                <a:solidFill>
                  <a:srgbClr val="0A152F"/>
                </a:solidFill>
                <a:latin typeface="Poppins Bold"/>
                <a:ea typeface="Poppins Bold"/>
                <a:cs typeface="Poppins Bold"/>
                <a:sym typeface="Poppins Bold"/>
              </a:rPr>
              <a:t>ŽIVOT                     2.DIO</a:t>
            </a:r>
          </a:p>
        </p:txBody>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grpSp>
        <p:nvGrpSpPr>
          <p:cNvPr name="Group 3" id="3"/>
          <p:cNvGrpSpPr/>
          <p:nvPr/>
        </p:nvGrpSpPr>
        <p:grpSpPr>
          <a:xfrm rot="0">
            <a:off x="1224433" y="1442420"/>
            <a:ext cx="15428887" cy="7815880"/>
            <a:chOff x="0" y="0"/>
            <a:chExt cx="4063575" cy="2058503"/>
          </a:xfrm>
        </p:grpSpPr>
        <p:sp>
          <p:nvSpPr>
            <p:cNvPr name="Freeform 4" id="4"/>
            <p:cNvSpPr/>
            <p:nvPr/>
          </p:nvSpPr>
          <p:spPr>
            <a:xfrm flipH="false" flipV="false" rot="0">
              <a:off x="0" y="0"/>
              <a:ext cx="4063575" cy="2058503"/>
            </a:xfrm>
            <a:custGeom>
              <a:avLst/>
              <a:gdLst/>
              <a:ahLst/>
              <a:cxnLst/>
              <a:rect r="r" b="b" t="t" l="l"/>
              <a:pathLst>
                <a:path h="2058503" w="4063575">
                  <a:moveTo>
                    <a:pt x="25591" y="0"/>
                  </a:moveTo>
                  <a:lnTo>
                    <a:pt x="4037985" y="0"/>
                  </a:lnTo>
                  <a:cubicBezTo>
                    <a:pt x="4052118" y="0"/>
                    <a:pt x="4063575" y="11457"/>
                    <a:pt x="4063575" y="25591"/>
                  </a:cubicBezTo>
                  <a:lnTo>
                    <a:pt x="4063575" y="2032913"/>
                  </a:lnTo>
                  <a:cubicBezTo>
                    <a:pt x="4063575" y="2039700"/>
                    <a:pt x="4060879" y="2046209"/>
                    <a:pt x="4056080" y="2051008"/>
                  </a:cubicBezTo>
                  <a:cubicBezTo>
                    <a:pt x="4051281" y="2055807"/>
                    <a:pt x="4044771" y="2058503"/>
                    <a:pt x="4037985" y="2058503"/>
                  </a:cubicBezTo>
                  <a:lnTo>
                    <a:pt x="25591" y="2058503"/>
                  </a:lnTo>
                  <a:cubicBezTo>
                    <a:pt x="18804" y="2058503"/>
                    <a:pt x="12295" y="2055807"/>
                    <a:pt x="7495" y="2051008"/>
                  </a:cubicBezTo>
                  <a:cubicBezTo>
                    <a:pt x="2696" y="2046209"/>
                    <a:pt x="0" y="2039700"/>
                    <a:pt x="0" y="2032913"/>
                  </a:cubicBezTo>
                  <a:lnTo>
                    <a:pt x="0" y="25591"/>
                  </a:lnTo>
                  <a:cubicBezTo>
                    <a:pt x="0" y="18804"/>
                    <a:pt x="2696" y="12295"/>
                    <a:pt x="7495" y="7495"/>
                  </a:cubicBezTo>
                  <a:cubicBezTo>
                    <a:pt x="12295" y="2696"/>
                    <a:pt x="18804" y="0"/>
                    <a:pt x="25591" y="0"/>
                  </a:cubicBezTo>
                  <a:close/>
                </a:path>
              </a:pathLst>
            </a:custGeom>
            <a:solidFill>
              <a:srgbClr val="FFFFFF">
                <a:alpha val="74902"/>
              </a:srgbClr>
            </a:solidFill>
          </p:spPr>
        </p:sp>
        <p:sp>
          <p:nvSpPr>
            <p:cNvPr name="TextBox 5" id="5"/>
            <p:cNvSpPr txBox="true"/>
            <p:nvPr/>
          </p:nvSpPr>
          <p:spPr>
            <a:xfrm>
              <a:off x="0" y="-57150"/>
              <a:ext cx="4063575" cy="2115653"/>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773402" y="1812405"/>
            <a:ext cx="2642251" cy="1758298"/>
          </a:xfrm>
          <a:custGeom>
            <a:avLst/>
            <a:gdLst/>
            <a:ahLst/>
            <a:cxnLst/>
            <a:rect r="r" b="b" t="t" l="l"/>
            <a:pathLst>
              <a:path h="1758298" w="2642251">
                <a:moveTo>
                  <a:pt x="0" y="0"/>
                </a:moveTo>
                <a:lnTo>
                  <a:pt x="2642250" y="0"/>
                </a:lnTo>
                <a:lnTo>
                  <a:pt x="2642250" y="1758298"/>
                </a:lnTo>
                <a:lnTo>
                  <a:pt x="0" y="1758298"/>
                </a:lnTo>
                <a:lnTo>
                  <a:pt x="0" y="0"/>
                </a:lnTo>
                <a:close/>
              </a:path>
            </a:pathLst>
          </a:custGeom>
          <a:blipFill>
            <a:blip r:embed="rId3"/>
            <a:stretch>
              <a:fillRect l="0" t="0" r="0" b="0"/>
            </a:stretch>
          </a:blipFill>
        </p:spPr>
      </p:sp>
      <p:sp>
        <p:nvSpPr>
          <p:cNvPr name="TextBox 7" id="7"/>
          <p:cNvSpPr txBox="true"/>
          <p:nvPr/>
        </p:nvSpPr>
        <p:spPr>
          <a:xfrm rot="0">
            <a:off x="1522071" y="4014965"/>
            <a:ext cx="14833612" cy="4889935"/>
          </a:xfrm>
          <a:prstGeom prst="rect">
            <a:avLst/>
          </a:prstGeom>
        </p:spPr>
        <p:txBody>
          <a:bodyPr anchor="t" rtlCol="false" tIns="0" lIns="0" bIns="0" rIns="0">
            <a:spAutoFit/>
          </a:bodyPr>
          <a:lstStyle/>
          <a:p>
            <a:pPr algn="l" marL="601998" indent="-300999" lvl="1">
              <a:lnSpc>
                <a:spcPts val="3903"/>
              </a:lnSpc>
              <a:spcBef>
                <a:spcPct val="0"/>
              </a:spcBef>
              <a:buFont typeface="Arial"/>
              <a:buChar char="•"/>
            </a:pPr>
            <a:r>
              <a:rPr lang="en-US" sz="2788">
                <a:solidFill>
                  <a:srgbClr val="000000"/>
                </a:solidFill>
                <a:latin typeface="Canva Sans"/>
                <a:ea typeface="Canva Sans"/>
                <a:cs typeface="Canva Sans"/>
                <a:sym typeface="Canva Sans"/>
              </a:rPr>
              <a:t>Boškovićev rad obuhvaća razna područja znanosti, ali je najvažniji njegov doprinos shvaćanju strukture tvari. Njegova izvorna teorija sila i strukture tvari danas je toliko aktualna da ga se može smatrati znanstvenim vizionarom XX. st. </a:t>
            </a:r>
          </a:p>
          <a:p>
            <a:pPr algn="l" marL="601998" indent="-300999" lvl="1">
              <a:lnSpc>
                <a:spcPts val="3903"/>
              </a:lnSpc>
              <a:spcBef>
                <a:spcPct val="0"/>
              </a:spcBef>
              <a:buFont typeface="Arial"/>
              <a:buChar char="•"/>
            </a:pPr>
            <a:r>
              <a:rPr lang="en-US" sz="2788">
                <a:solidFill>
                  <a:srgbClr val="000000"/>
                </a:solidFill>
                <a:latin typeface="Canva Sans"/>
                <a:ea typeface="Canva Sans"/>
                <a:cs typeface="Canva Sans"/>
                <a:sym typeface="Canva Sans"/>
              </a:rPr>
              <a:t>Polazišta su za Boškovićevu teoriju načelo jednostavnosti i sličnoznačnosti  prirode i načelo neprekidnosti (kontinuiteta).</a:t>
            </a:r>
          </a:p>
          <a:p>
            <a:pPr algn="l" marL="601998" indent="-300999" lvl="1">
              <a:lnSpc>
                <a:spcPts val="3903"/>
              </a:lnSpc>
              <a:spcBef>
                <a:spcPct val="0"/>
              </a:spcBef>
              <a:buFont typeface="Arial"/>
              <a:buChar char="•"/>
            </a:pPr>
            <a:r>
              <a:rPr lang="en-US" sz="2788">
                <a:solidFill>
                  <a:srgbClr val="000000"/>
                </a:solidFill>
                <a:latin typeface="Canva Sans"/>
                <a:ea typeface="Canva Sans"/>
                <a:cs typeface="Canva Sans"/>
                <a:sym typeface="Canva Sans"/>
              </a:rPr>
              <a:t>Tvar se, prema Boškoviću, sastoji od tvarnih (fizičkih) točaka, koje su jednostavne, nedjeljive, neprotežne, neprobojne, međusobno odvojene i bez ikakve strukture, a ishodišta su sila koje djeluju na daljinu. Od matematičkih točaka razlikuju se po tome što imaju svojstvo inercije i što između njih djeluje Boškovićeva sila koja se prikazuje Boškovićevom krivuljom (curva Boscovichiana). </a:t>
            </a:r>
          </a:p>
        </p:txBody>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5</a:t>
            </a:r>
          </a:p>
        </p:txBody>
      </p:sp>
      <p:sp>
        <p:nvSpPr>
          <p:cNvPr name="TextBox 9" id="9"/>
          <p:cNvSpPr txBox="true"/>
          <p:nvPr/>
        </p:nvSpPr>
        <p:spPr>
          <a:xfrm rot="0">
            <a:off x="4527087" y="1524750"/>
            <a:ext cx="11941204" cy="1863073"/>
          </a:xfrm>
          <a:prstGeom prst="rect">
            <a:avLst/>
          </a:prstGeom>
        </p:spPr>
        <p:txBody>
          <a:bodyPr anchor="t" rtlCol="false" tIns="0" lIns="0" bIns="0" rIns="0">
            <a:spAutoFit/>
          </a:bodyPr>
          <a:lstStyle/>
          <a:p>
            <a:pPr algn="ctr">
              <a:lnSpc>
                <a:spcPts val="7527"/>
              </a:lnSpc>
              <a:spcBef>
                <a:spcPct val="0"/>
              </a:spcBef>
            </a:pPr>
            <a:r>
              <a:rPr lang="en-US" sz="5376">
                <a:solidFill>
                  <a:srgbClr val="000000"/>
                </a:solidFill>
                <a:latin typeface="Canva Sans"/>
                <a:ea typeface="Canva Sans"/>
                <a:cs typeface="Canva Sans"/>
                <a:sym typeface="Canva Sans"/>
              </a:rPr>
              <a:t>Boškovićeva prirodna filozofija i njezin značaj za suvremenu znanost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grpSp>
        <p:nvGrpSpPr>
          <p:cNvPr name="Group 3" id="3"/>
          <p:cNvGrpSpPr/>
          <p:nvPr/>
        </p:nvGrpSpPr>
        <p:grpSpPr>
          <a:xfrm rot="0">
            <a:off x="1758043" y="1856140"/>
            <a:ext cx="15018641" cy="7402160"/>
            <a:chOff x="0" y="0"/>
            <a:chExt cx="3955527" cy="1949540"/>
          </a:xfrm>
        </p:grpSpPr>
        <p:sp>
          <p:nvSpPr>
            <p:cNvPr name="Freeform 4" id="4"/>
            <p:cNvSpPr/>
            <p:nvPr/>
          </p:nvSpPr>
          <p:spPr>
            <a:xfrm flipH="false" flipV="false" rot="0">
              <a:off x="0" y="0"/>
              <a:ext cx="3955527" cy="1949540"/>
            </a:xfrm>
            <a:custGeom>
              <a:avLst/>
              <a:gdLst/>
              <a:ahLst/>
              <a:cxnLst/>
              <a:rect r="r" b="b" t="t" l="l"/>
              <a:pathLst>
                <a:path h="1949540" w="3955527">
                  <a:moveTo>
                    <a:pt x="26290" y="0"/>
                  </a:moveTo>
                  <a:lnTo>
                    <a:pt x="3929237" y="0"/>
                  </a:lnTo>
                  <a:cubicBezTo>
                    <a:pt x="3943757" y="0"/>
                    <a:pt x="3955527" y="11770"/>
                    <a:pt x="3955527" y="26290"/>
                  </a:cubicBezTo>
                  <a:lnTo>
                    <a:pt x="3955527" y="1923250"/>
                  </a:lnTo>
                  <a:cubicBezTo>
                    <a:pt x="3955527" y="1937770"/>
                    <a:pt x="3943757" y="1949540"/>
                    <a:pt x="3929237" y="1949540"/>
                  </a:cubicBezTo>
                  <a:lnTo>
                    <a:pt x="26290" y="1949540"/>
                  </a:lnTo>
                  <a:cubicBezTo>
                    <a:pt x="11770" y="1949540"/>
                    <a:pt x="0" y="1937770"/>
                    <a:pt x="0" y="1923250"/>
                  </a:cubicBezTo>
                  <a:lnTo>
                    <a:pt x="0" y="26290"/>
                  </a:lnTo>
                  <a:cubicBezTo>
                    <a:pt x="0" y="11770"/>
                    <a:pt x="11770" y="0"/>
                    <a:pt x="26290" y="0"/>
                  </a:cubicBezTo>
                  <a:close/>
                </a:path>
              </a:pathLst>
            </a:custGeom>
            <a:solidFill>
              <a:srgbClr val="FFFFFF">
                <a:alpha val="74902"/>
              </a:srgbClr>
            </a:solidFill>
          </p:spPr>
        </p:sp>
        <p:sp>
          <p:nvSpPr>
            <p:cNvPr name="TextBox 5" id="5"/>
            <p:cNvSpPr txBox="true"/>
            <p:nvPr/>
          </p:nvSpPr>
          <p:spPr>
            <a:xfrm>
              <a:off x="0" y="-57150"/>
              <a:ext cx="3955527" cy="200669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469501" y="1633794"/>
            <a:ext cx="2635836" cy="1754029"/>
          </a:xfrm>
          <a:custGeom>
            <a:avLst/>
            <a:gdLst/>
            <a:ahLst/>
            <a:cxnLst/>
            <a:rect r="r" b="b" t="t" l="l"/>
            <a:pathLst>
              <a:path h="1754029" w="2635836">
                <a:moveTo>
                  <a:pt x="0" y="0"/>
                </a:moveTo>
                <a:lnTo>
                  <a:pt x="2635836" y="0"/>
                </a:lnTo>
                <a:lnTo>
                  <a:pt x="2635836" y="1754029"/>
                </a:lnTo>
                <a:lnTo>
                  <a:pt x="0" y="1754029"/>
                </a:lnTo>
                <a:lnTo>
                  <a:pt x="0" y="0"/>
                </a:lnTo>
                <a:close/>
              </a:path>
            </a:pathLst>
          </a:custGeom>
          <a:blipFill>
            <a:blip r:embed="rId3"/>
            <a:stretch>
              <a:fillRect l="0" t="0" r="0" b="0"/>
            </a:stretch>
          </a:blipFill>
        </p:spPr>
      </p:sp>
      <p:sp>
        <p:nvSpPr>
          <p:cNvPr name="TextBox 7" id="7"/>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6</a:t>
            </a:r>
          </a:p>
        </p:txBody>
      </p:sp>
      <p:sp>
        <p:nvSpPr>
          <p:cNvPr name="TextBox 8" id="8"/>
          <p:cNvSpPr txBox="true"/>
          <p:nvPr/>
        </p:nvSpPr>
        <p:spPr>
          <a:xfrm rot="0">
            <a:off x="1784563" y="3476610"/>
            <a:ext cx="14992121" cy="5027182"/>
          </a:xfrm>
          <a:prstGeom prst="rect">
            <a:avLst/>
          </a:prstGeom>
        </p:spPr>
        <p:txBody>
          <a:bodyPr anchor="t" rtlCol="false" tIns="0" lIns="0" bIns="0" rIns="0">
            <a:spAutoFit/>
          </a:bodyPr>
          <a:lstStyle/>
          <a:p>
            <a:pPr algn="l" marL="474874" indent="-237437" lvl="1">
              <a:lnSpc>
                <a:spcPts val="3079"/>
              </a:lnSpc>
              <a:spcBef>
                <a:spcPct val="0"/>
              </a:spcBef>
              <a:buFont typeface="Arial"/>
              <a:buChar char="•"/>
            </a:pPr>
            <a:r>
              <a:rPr lang="en-US" sz="2199">
                <a:solidFill>
                  <a:srgbClr val="000000"/>
                </a:solidFill>
                <a:latin typeface="Canva Sans"/>
                <a:ea typeface="Canva Sans"/>
                <a:cs typeface="Canva Sans"/>
                <a:sym typeface="Canva Sans"/>
              </a:rPr>
              <a:t> W. Heisenberg (1958): »U Boškovićevu djelu nalazi se mnoštvo ideja koje tek u modernoj fizici posljednjih pedeset godina dolaze do potpuna izraza i koje pokazuju kako su bila ispravna filozofska gledišta kojima se Bošković rukovodio u svojoj prirodnoj znanosti«. </a:t>
            </a:r>
          </a:p>
          <a:p>
            <a:pPr algn="l" marL="474874" indent="-237437" lvl="1">
              <a:lnSpc>
                <a:spcPts val="3079"/>
              </a:lnSpc>
              <a:spcBef>
                <a:spcPct val="0"/>
              </a:spcBef>
              <a:buFont typeface="Arial"/>
              <a:buChar char="•"/>
            </a:pPr>
            <a:r>
              <a:rPr lang="en-US" sz="2199">
                <a:solidFill>
                  <a:srgbClr val="000000"/>
                </a:solidFill>
                <a:latin typeface="Canva Sans"/>
                <a:ea typeface="Canva Sans"/>
                <a:cs typeface="Canva Sans"/>
                <a:sym typeface="Canva Sans"/>
              </a:rPr>
              <a:t>U prvome matematičkom radu Izgradnja sferne trigonometrije (1737) u sfernu trigonometriju uvodi grafičku metodu za rješavanje trokuta. Izveo je četiri osnovne formule diferencijalne trigonometrije. </a:t>
            </a:r>
          </a:p>
          <a:p>
            <a:pPr algn="l" marL="474874" indent="-237437" lvl="1">
              <a:lnSpc>
                <a:spcPts val="3079"/>
              </a:lnSpc>
              <a:spcBef>
                <a:spcPct val="0"/>
              </a:spcBef>
              <a:buFont typeface="Arial"/>
              <a:buChar char="•"/>
            </a:pPr>
            <a:r>
              <a:rPr lang="en-US" sz="2199">
                <a:solidFill>
                  <a:srgbClr val="000000"/>
                </a:solidFill>
                <a:latin typeface="Canva Sans"/>
                <a:ea typeface="Canva Sans"/>
                <a:cs typeface="Canva Sans"/>
                <a:sym typeface="Canva Sans"/>
              </a:rPr>
              <a:t>U djelu Osnove sveukupne matematike (1754) donosi teoriju transformacija geometrijskih mjesta i izvornu teoriju čunjosječnica utemeljenu na sintetskoj metodi. </a:t>
            </a:r>
          </a:p>
          <a:p>
            <a:pPr algn="l" marL="474874" indent="-237437" lvl="1">
              <a:lnSpc>
                <a:spcPts val="3079"/>
              </a:lnSpc>
              <a:spcBef>
                <a:spcPct val="0"/>
              </a:spcBef>
              <a:buFont typeface="Arial"/>
              <a:buChar char="•"/>
            </a:pPr>
            <a:r>
              <a:rPr lang="en-US" sz="2199">
                <a:solidFill>
                  <a:srgbClr val="000000"/>
                </a:solidFill>
                <a:latin typeface="Canva Sans"/>
                <a:ea typeface="Canva Sans"/>
                <a:cs typeface="Canva Sans"/>
                <a:sym typeface="Canva Sans"/>
              </a:rPr>
              <a:t>Istraživanje temelja matematike u vezi s pitanjima i pojmovima neprekinutosti i beskonačnosti objavio je u djelu O naravi i upotrebi beskonačno velikih i beskonačno malih veličina (1741). Konačne i beskonačno daleke točke tretirao je ravnopravno kao i tvorac projektivne geometrije J. W. Poncelet (1820). </a:t>
            </a:r>
          </a:p>
          <a:p>
            <a:pPr algn="l" marL="474874" indent="-237437" lvl="1">
              <a:lnSpc>
                <a:spcPts val="3079"/>
              </a:lnSpc>
              <a:spcBef>
                <a:spcPct val="0"/>
              </a:spcBef>
              <a:buFont typeface="Arial"/>
              <a:buChar char="•"/>
            </a:pPr>
            <a:r>
              <a:rPr lang="en-US" sz="2199">
                <a:solidFill>
                  <a:srgbClr val="000000"/>
                </a:solidFill>
                <a:latin typeface="Canva Sans"/>
                <a:ea typeface="Canva Sans"/>
                <a:cs typeface="Canva Sans"/>
                <a:sym typeface="Canva Sans"/>
              </a:rPr>
              <a:t>Dopuštao je mogućnost postojanja različitih geometrija. Istražujući načelo neprekidnosti, došao je do izričite formulacije kontinuuma realnih brojeva (O zakonu neprekinutosti, 1754) prije njemačkih matematičara J. W. R. Dedekinda i G. Cantora. </a:t>
            </a:r>
          </a:p>
        </p:txBody>
      </p:sp>
      <p:sp>
        <p:nvSpPr>
          <p:cNvPr name="TextBox 9" id="9"/>
          <p:cNvSpPr txBox="true"/>
          <p:nvPr/>
        </p:nvSpPr>
        <p:spPr>
          <a:xfrm rot="0">
            <a:off x="5305922" y="1771664"/>
            <a:ext cx="10628402" cy="1020149"/>
          </a:xfrm>
          <a:prstGeom prst="rect">
            <a:avLst/>
          </a:prstGeom>
        </p:spPr>
        <p:txBody>
          <a:bodyPr anchor="t" rtlCol="false" tIns="0" lIns="0" bIns="0" rIns="0">
            <a:spAutoFit/>
          </a:bodyPr>
          <a:lstStyle/>
          <a:p>
            <a:pPr algn="ctr">
              <a:lnSpc>
                <a:spcPts val="8346"/>
              </a:lnSpc>
            </a:pPr>
            <a:r>
              <a:rPr lang="en-US" sz="5961" b="true">
                <a:solidFill>
                  <a:srgbClr val="000000"/>
                </a:solidFill>
                <a:latin typeface="Canva Sans Bold"/>
                <a:ea typeface="Canva Sans Bold"/>
                <a:cs typeface="Canva Sans Bold"/>
                <a:sym typeface="Canva Sans Bold"/>
              </a:rPr>
              <a:t>Boškovićevi znatni doprinosi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sp>
        <p:nvSpPr>
          <p:cNvPr name="Freeform 3" id="3"/>
          <p:cNvSpPr/>
          <p:nvPr/>
        </p:nvSpPr>
        <p:spPr>
          <a:xfrm flipH="false" flipV="false" rot="0">
            <a:off x="9801767" y="2509884"/>
            <a:ext cx="6500310" cy="4720850"/>
          </a:xfrm>
          <a:custGeom>
            <a:avLst/>
            <a:gdLst/>
            <a:ahLst/>
            <a:cxnLst/>
            <a:rect r="r" b="b" t="t" l="l"/>
            <a:pathLst>
              <a:path h="4720850" w="6500310">
                <a:moveTo>
                  <a:pt x="0" y="0"/>
                </a:moveTo>
                <a:lnTo>
                  <a:pt x="6500310" y="0"/>
                </a:lnTo>
                <a:lnTo>
                  <a:pt x="6500310" y="4720850"/>
                </a:lnTo>
                <a:lnTo>
                  <a:pt x="0" y="4720850"/>
                </a:lnTo>
                <a:lnTo>
                  <a:pt x="0" y="0"/>
                </a:lnTo>
                <a:close/>
              </a:path>
            </a:pathLst>
          </a:custGeom>
          <a:blipFill>
            <a:blip r:embed="rId3"/>
            <a:stretch>
              <a:fillRect l="0" t="0" r="0" b="0"/>
            </a:stretch>
          </a:blipFill>
        </p:spPr>
      </p:sp>
      <p:grpSp>
        <p:nvGrpSpPr>
          <p:cNvPr name="Group 4" id="4"/>
          <p:cNvGrpSpPr/>
          <p:nvPr/>
        </p:nvGrpSpPr>
        <p:grpSpPr>
          <a:xfrm rot="0">
            <a:off x="1758026" y="1533586"/>
            <a:ext cx="15018641" cy="7402160"/>
            <a:chOff x="0" y="0"/>
            <a:chExt cx="3955527" cy="1949540"/>
          </a:xfrm>
        </p:grpSpPr>
        <p:sp>
          <p:nvSpPr>
            <p:cNvPr name="Freeform 5" id="5"/>
            <p:cNvSpPr/>
            <p:nvPr/>
          </p:nvSpPr>
          <p:spPr>
            <a:xfrm flipH="false" flipV="false" rot="0">
              <a:off x="0" y="0"/>
              <a:ext cx="3955527" cy="1949540"/>
            </a:xfrm>
            <a:custGeom>
              <a:avLst/>
              <a:gdLst/>
              <a:ahLst/>
              <a:cxnLst/>
              <a:rect r="r" b="b" t="t" l="l"/>
              <a:pathLst>
                <a:path h="1949540" w="3955527">
                  <a:moveTo>
                    <a:pt x="26290" y="0"/>
                  </a:moveTo>
                  <a:lnTo>
                    <a:pt x="3929237" y="0"/>
                  </a:lnTo>
                  <a:cubicBezTo>
                    <a:pt x="3943757" y="0"/>
                    <a:pt x="3955527" y="11770"/>
                    <a:pt x="3955527" y="26290"/>
                  </a:cubicBezTo>
                  <a:lnTo>
                    <a:pt x="3955527" y="1923250"/>
                  </a:lnTo>
                  <a:cubicBezTo>
                    <a:pt x="3955527" y="1937770"/>
                    <a:pt x="3943757" y="1949540"/>
                    <a:pt x="3929237" y="1949540"/>
                  </a:cubicBezTo>
                  <a:lnTo>
                    <a:pt x="26290" y="1949540"/>
                  </a:lnTo>
                  <a:cubicBezTo>
                    <a:pt x="11770" y="1949540"/>
                    <a:pt x="0" y="1937770"/>
                    <a:pt x="0" y="1923250"/>
                  </a:cubicBezTo>
                  <a:lnTo>
                    <a:pt x="0" y="26290"/>
                  </a:lnTo>
                  <a:cubicBezTo>
                    <a:pt x="0" y="11770"/>
                    <a:pt x="11770" y="0"/>
                    <a:pt x="26290" y="0"/>
                  </a:cubicBezTo>
                  <a:close/>
                </a:path>
              </a:pathLst>
            </a:custGeom>
            <a:solidFill>
              <a:srgbClr val="FFFFFF">
                <a:alpha val="74902"/>
              </a:srgbClr>
            </a:solidFill>
          </p:spPr>
        </p:sp>
        <p:sp>
          <p:nvSpPr>
            <p:cNvPr name="TextBox 6" id="6"/>
            <p:cNvSpPr txBox="true"/>
            <p:nvPr/>
          </p:nvSpPr>
          <p:spPr>
            <a:xfrm>
              <a:off x="0" y="-57150"/>
              <a:ext cx="3955527" cy="2006690"/>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2468112" y="1631946"/>
            <a:ext cx="2638613" cy="1755877"/>
          </a:xfrm>
          <a:custGeom>
            <a:avLst/>
            <a:gdLst/>
            <a:ahLst/>
            <a:cxnLst/>
            <a:rect r="r" b="b" t="t" l="l"/>
            <a:pathLst>
              <a:path h="1755877" w="2638613">
                <a:moveTo>
                  <a:pt x="0" y="0"/>
                </a:moveTo>
                <a:lnTo>
                  <a:pt x="2638613" y="0"/>
                </a:lnTo>
                <a:lnTo>
                  <a:pt x="2638613" y="1755877"/>
                </a:lnTo>
                <a:lnTo>
                  <a:pt x="0" y="1755877"/>
                </a:lnTo>
                <a:lnTo>
                  <a:pt x="0" y="0"/>
                </a:lnTo>
                <a:close/>
              </a:path>
            </a:pathLst>
          </a:custGeom>
          <a:blipFill>
            <a:blip r:embed="rId4"/>
            <a:stretch>
              <a:fillRect l="0" t="0" r="0" b="0"/>
            </a:stretch>
          </a:blipFill>
        </p:spPr>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7</a:t>
            </a:r>
          </a:p>
        </p:txBody>
      </p:sp>
      <p:sp>
        <p:nvSpPr>
          <p:cNvPr name="TextBox 9" id="9"/>
          <p:cNvSpPr txBox="true"/>
          <p:nvPr/>
        </p:nvSpPr>
        <p:spPr>
          <a:xfrm rot="0">
            <a:off x="5439333" y="1517646"/>
            <a:ext cx="10392166" cy="1988097"/>
          </a:xfrm>
          <a:prstGeom prst="rect">
            <a:avLst/>
          </a:prstGeom>
        </p:spPr>
        <p:txBody>
          <a:bodyPr anchor="t" rtlCol="false" tIns="0" lIns="0" bIns="0" rIns="0">
            <a:spAutoFit/>
          </a:bodyPr>
          <a:lstStyle/>
          <a:p>
            <a:pPr algn="ctr">
              <a:lnSpc>
                <a:spcPts val="8019"/>
              </a:lnSpc>
            </a:pPr>
            <a:r>
              <a:rPr lang="en-US" sz="5728" b="true">
                <a:solidFill>
                  <a:srgbClr val="000000"/>
                </a:solidFill>
                <a:latin typeface="Canva Sans Bold"/>
                <a:ea typeface="Canva Sans Bold"/>
                <a:cs typeface="Canva Sans Bold"/>
                <a:sym typeface="Canva Sans Bold"/>
              </a:rPr>
              <a:t>BOŠKOVIĆ KAO SVESTRAN ČOVJEK</a:t>
            </a:r>
          </a:p>
        </p:txBody>
      </p:sp>
      <p:sp>
        <p:nvSpPr>
          <p:cNvPr name="TextBox 10" id="10"/>
          <p:cNvSpPr txBox="true"/>
          <p:nvPr/>
        </p:nvSpPr>
        <p:spPr>
          <a:xfrm rot="0">
            <a:off x="1758026" y="4064000"/>
            <a:ext cx="14802861" cy="4349962"/>
          </a:xfrm>
          <a:prstGeom prst="rect">
            <a:avLst/>
          </a:prstGeom>
        </p:spPr>
        <p:txBody>
          <a:bodyPr anchor="t" rtlCol="false" tIns="0" lIns="0" bIns="0" rIns="0">
            <a:spAutoFit/>
          </a:bodyPr>
          <a:lstStyle/>
          <a:p>
            <a:pPr algn="l" marL="591927" indent="-295963" lvl="1">
              <a:lnSpc>
                <a:spcPts val="3838"/>
              </a:lnSpc>
              <a:spcBef>
                <a:spcPct val="0"/>
              </a:spcBef>
              <a:buFont typeface="Arial"/>
              <a:buChar char="•"/>
            </a:pPr>
            <a:r>
              <a:rPr lang="en-US" sz="2741">
                <a:solidFill>
                  <a:srgbClr val="000000"/>
                </a:solidFill>
                <a:latin typeface="Canva Sans"/>
                <a:ea typeface="Canva Sans"/>
                <a:cs typeface="Canva Sans"/>
                <a:sym typeface="Canva Sans"/>
              </a:rPr>
              <a:t>Bošković je bio jedan od posljednjih univerzalnih umova. Bavio se  i arheološkim radom, praktičnim problemima isušivanja močvara, regulacijom rijeka i gradskih luka, građevinskom statikom i dr.</a:t>
            </a:r>
          </a:p>
          <a:p>
            <a:pPr algn="l" marL="591927" indent="-295963" lvl="1">
              <a:lnSpc>
                <a:spcPts val="3838"/>
              </a:lnSpc>
              <a:spcBef>
                <a:spcPct val="0"/>
              </a:spcBef>
              <a:buFont typeface="Arial"/>
              <a:buChar char="•"/>
            </a:pPr>
            <a:r>
              <a:rPr lang="en-US" sz="2741">
                <a:solidFill>
                  <a:srgbClr val="000000"/>
                </a:solidFill>
                <a:latin typeface="Canva Sans"/>
                <a:ea typeface="Canva Sans"/>
                <a:cs typeface="Canva Sans"/>
                <a:sym typeface="Canva Sans"/>
              </a:rPr>
              <a:t>Poznat je i po svom književnom radu, koji ističu njegovi suvremenici uspoređujući ga s Lukrecijem. Kao pisac prigodnih latinskih stihova, bio je članom rimskoga književnoga društva Arcadije. Svoje elegije, epigrame, soterije, ekloge posvećivao je uglednicima svoga doba, kao što su papa Benedikt XIV., carica Marija Terezija, kardinali, ministri i drugi crkveni i svjetovni velikodostojnici. Najvažnije mu je književno djelo Pomrčine Sunca i Mjeseca (1760), kojega je francuski prijevod (1779) posvećen kralju Luju XVI.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grpSp>
        <p:nvGrpSpPr>
          <p:cNvPr name="Group 3" id="3"/>
          <p:cNvGrpSpPr/>
          <p:nvPr/>
        </p:nvGrpSpPr>
        <p:grpSpPr>
          <a:xfrm rot="0">
            <a:off x="1634679" y="1442420"/>
            <a:ext cx="15018641" cy="7402160"/>
            <a:chOff x="0" y="0"/>
            <a:chExt cx="3955527" cy="1949540"/>
          </a:xfrm>
        </p:grpSpPr>
        <p:sp>
          <p:nvSpPr>
            <p:cNvPr name="Freeform 4" id="4"/>
            <p:cNvSpPr/>
            <p:nvPr/>
          </p:nvSpPr>
          <p:spPr>
            <a:xfrm flipH="false" flipV="false" rot="0">
              <a:off x="0" y="0"/>
              <a:ext cx="3955527" cy="1949540"/>
            </a:xfrm>
            <a:custGeom>
              <a:avLst/>
              <a:gdLst/>
              <a:ahLst/>
              <a:cxnLst/>
              <a:rect r="r" b="b" t="t" l="l"/>
              <a:pathLst>
                <a:path h="1949540" w="3955527">
                  <a:moveTo>
                    <a:pt x="26290" y="0"/>
                  </a:moveTo>
                  <a:lnTo>
                    <a:pt x="3929237" y="0"/>
                  </a:lnTo>
                  <a:cubicBezTo>
                    <a:pt x="3943757" y="0"/>
                    <a:pt x="3955527" y="11770"/>
                    <a:pt x="3955527" y="26290"/>
                  </a:cubicBezTo>
                  <a:lnTo>
                    <a:pt x="3955527" y="1923250"/>
                  </a:lnTo>
                  <a:cubicBezTo>
                    <a:pt x="3955527" y="1937770"/>
                    <a:pt x="3943757" y="1949540"/>
                    <a:pt x="3929237" y="1949540"/>
                  </a:cubicBezTo>
                  <a:lnTo>
                    <a:pt x="26290" y="1949540"/>
                  </a:lnTo>
                  <a:cubicBezTo>
                    <a:pt x="11770" y="1949540"/>
                    <a:pt x="0" y="1937770"/>
                    <a:pt x="0" y="1923250"/>
                  </a:cubicBezTo>
                  <a:lnTo>
                    <a:pt x="0" y="26290"/>
                  </a:lnTo>
                  <a:cubicBezTo>
                    <a:pt x="0" y="11770"/>
                    <a:pt x="11770" y="0"/>
                    <a:pt x="26290" y="0"/>
                  </a:cubicBezTo>
                  <a:close/>
                </a:path>
              </a:pathLst>
            </a:custGeom>
            <a:solidFill>
              <a:srgbClr val="FFFFFF">
                <a:alpha val="74902"/>
              </a:srgbClr>
            </a:solidFill>
          </p:spPr>
        </p:sp>
        <p:sp>
          <p:nvSpPr>
            <p:cNvPr name="TextBox 5" id="5"/>
            <p:cNvSpPr txBox="true"/>
            <p:nvPr/>
          </p:nvSpPr>
          <p:spPr>
            <a:xfrm>
              <a:off x="0" y="-57150"/>
              <a:ext cx="3955527" cy="200669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469289" y="1633512"/>
            <a:ext cx="2636259" cy="1754310"/>
          </a:xfrm>
          <a:custGeom>
            <a:avLst/>
            <a:gdLst/>
            <a:ahLst/>
            <a:cxnLst/>
            <a:rect r="r" b="b" t="t" l="l"/>
            <a:pathLst>
              <a:path h="1754310" w="2636259">
                <a:moveTo>
                  <a:pt x="0" y="0"/>
                </a:moveTo>
                <a:lnTo>
                  <a:pt x="2636259" y="0"/>
                </a:lnTo>
                <a:lnTo>
                  <a:pt x="2636259" y="1754311"/>
                </a:lnTo>
                <a:lnTo>
                  <a:pt x="0" y="1754311"/>
                </a:lnTo>
                <a:lnTo>
                  <a:pt x="0" y="0"/>
                </a:lnTo>
                <a:close/>
              </a:path>
            </a:pathLst>
          </a:custGeom>
          <a:blipFill>
            <a:blip r:embed="rId3"/>
            <a:stretch>
              <a:fillRect l="0" t="0" r="0" b="0"/>
            </a:stretch>
          </a:blipFill>
        </p:spPr>
      </p:sp>
      <p:sp>
        <p:nvSpPr>
          <p:cNvPr name="TextBox 7" id="7"/>
          <p:cNvSpPr txBox="true"/>
          <p:nvPr/>
        </p:nvSpPr>
        <p:spPr>
          <a:xfrm rot="0">
            <a:off x="3787419" y="4278814"/>
            <a:ext cx="10713163" cy="1791031"/>
          </a:xfrm>
          <a:prstGeom prst="rect">
            <a:avLst/>
          </a:prstGeom>
        </p:spPr>
        <p:txBody>
          <a:bodyPr anchor="t" rtlCol="false" tIns="0" lIns="0" bIns="0" rIns="0">
            <a:spAutoFit/>
          </a:bodyPr>
          <a:lstStyle/>
          <a:p>
            <a:pPr algn="ctr">
              <a:lnSpc>
                <a:spcPts val="4706"/>
              </a:lnSpc>
            </a:pPr>
            <a:r>
              <a:rPr lang="en-US" sz="3361">
                <a:solidFill>
                  <a:srgbClr val="0A152F"/>
                </a:solidFill>
                <a:latin typeface="Poppins"/>
                <a:ea typeface="Poppins"/>
                <a:cs typeface="Poppins"/>
                <a:sym typeface="Poppins"/>
              </a:rPr>
              <a:t>Rođen je 18. svibnja 1711. u Dubrovniku.                        Preminuo je 13. veljače 1787. u Milanu u Italiji. Prebivalište mu je bilo u Milanu.</a:t>
            </a:r>
          </a:p>
        </p:txBody>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8</a:t>
            </a:r>
          </a:p>
        </p:txBody>
      </p:sp>
      <p:sp>
        <p:nvSpPr>
          <p:cNvPr name="TextBox 9" id="9"/>
          <p:cNvSpPr txBox="true"/>
          <p:nvPr/>
        </p:nvSpPr>
        <p:spPr>
          <a:xfrm rot="0">
            <a:off x="5432018" y="1433487"/>
            <a:ext cx="10880659" cy="1800225"/>
          </a:xfrm>
          <a:prstGeom prst="rect">
            <a:avLst/>
          </a:prstGeom>
        </p:spPr>
        <p:txBody>
          <a:bodyPr anchor="t" rtlCol="false" tIns="0" lIns="0" bIns="0" rIns="0">
            <a:spAutoFit/>
          </a:bodyPr>
          <a:lstStyle/>
          <a:p>
            <a:pPr algn="ctr">
              <a:lnSpc>
                <a:spcPts val="14700"/>
              </a:lnSpc>
            </a:pPr>
            <a:r>
              <a:rPr lang="en-US" sz="10500" b="true">
                <a:solidFill>
                  <a:srgbClr val="000000"/>
                </a:solidFill>
                <a:latin typeface="Canva Sans Bold"/>
                <a:ea typeface="Canva Sans Bold"/>
                <a:cs typeface="Canva Sans Bold"/>
                <a:sym typeface="Canva Sans Bold"/>
              </a:rPr>
              <a:t>OSOBNI PODACI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14" r="0" b="-814"/>
            </a:stretch>
          </a:blipFill>
        </p:spPr>
      </p:sp>
      <p:grpSp>
        <p:nvGrpSpPr>
          <p:cNvPr name="Group 3" id="3"/>
          <p:cNvGrpSpPr/>
          <p:nvPr/>
        </p:nvGrpSpPr>
        <p:grpSpPr>
          <a:xfrm rot="0">
            <a:off x="1634679" y="1442420"/>
            <a:ext cx="15018641" cy="7402160"/>
            <a:chOff x="0" y="0"/>
            <a:chExt cx="3955527" cy="1949540"/>
          </a:xfrm>
        </p:grpSpPr>
        <p:sp>
          <p:nvSpPr>
            <p:cNvPr name="Freeform 4" id="4"/>
            <p:cNvSpPr/>
            <p:nvPr/>
          </p:nvSpPr>
          <p:spPr>
            <a:xfrm flipH="false" flipV="false" rot="0">
              <a:off x="0" y="0"/>
              <a:ext cx="3955527" cy="1949540"/>
            </a:xfrm>
            <a:custGeom>
              <a:avLst/>
              <a:gdLst/>
              <a:ahLst/>
              <a:cxnLst/>
              <a:rect r="r" b="b" t="t" l="l"/>
              <a:pathLst>
                <a:path h="1949540" w="3955527">
                  <a:moveTo>
                    <a:pt x="26290" y="0"/>
                  </a:moveTo>
                  <a:lnTo>
                    <a:pt x="3929237" y="0"/>
                  </a:lnTo>
                  <a:cubicBezTo>
                    <a:pt x="3943757" y="0"/>
                    <a:pt x="3955527" y="11770"/>
                    <a:pt x="3955527" y="26290"/>
                  </a:cubicBezTo>
                  <a:lnTo>
                    <a:pt x="3955527" y="1923250"/>
                  </a:lnTo>
                  <a:cubicBezTo>
                    <a:pt x="3955527" y="1937770"/>
                    <a:pt x="3943757" y="1949540"/>
                    <a:pt x="3929237" y="1949540"/>
                  </a:cubicBezTo>
                  <a:lnTo>
                    <a:pt x="26290" y="1949540"/>
                  </a:lnTo>
                  <a:cubicBezTo>
                    <a:pt x="11770" y="1949540"/>
                    <a:pt x="0" y="1937770"/>
                    <a:pt x="0" y="1923250"/>
                  </a:cubicBezTo>
                  <a:lnTo>
                    <a:pt x="0" y="26290"/>
                  </a:lnTo>
                  <a:cubicBezTo>
                    <a:pt x="0" y="11770"/>
                    <a:pt x="11770" y="0"/>
                    <a:pt x="26290" y="0"/>
                  </a:cubicBezTo>
                  <a:close/>
                </a:path>
              </a:pathLst>
            </a:custGeom>
            <a:solidFill>
              <a:srgbClr val="FFFFFF">
                <a:alpha val="74902"/>
              </a:srgbClr>
            </a:solidFill>
          </p:spPr>
        </p:sp>
        <p:sp>
          <p:nvSpPr>
            <p:cNvPr name="TextBox 5" id="5"/>
            <p:cNvSpPr txBox="true"/>
            <p:nvPr/>
          </p:nvSpPr>
          <p:spPr>
            <a:xfrm>
              <a:off x="0" y="-57150"/>
              <a:ext cx="3955527" cy="200669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2467004" y="1630471"/>
            <a:ext cx="2640829" cy="1757352"/>
          </a:xfrm>
          <a:custGeom>
            <a:avLst/>
            <a:gdLst/>
            <a:ahLst/>
            <a:cxnLst/>
            <a:rect r="r" b="b" t="t" l="l"/>
            <a:pathLst>
              <a:path h="1757352" w="2640829">
                <a:moveTo>
                  <a:pt x="0" y="0"/>
                </a:moveTo>
                <a:lnTo>
                  <a:pt x="2640829" y="0"/>
                </a:lnTo>
                <a:lnTo>
                  <a:pt x="2640829" y="1757352"/>
                </a:lnTo>
                <a:lnTo>
                  <a:pt x="0" y="1757352"/>
                </a:lnTo>
                <a:lnTo>
                  <a:pt x="0" y="0"/>
                </a:lnTo>
                <a:close/>
              </a:path>
            </a:pathLst>
          </a:custGeom>
          <a:blipFill>
            <a:blip r:embed="rId3"/>
            <a:stretch>
              <a:fillRect l="0" t="0" r="0" b="0"/>
            </a:stretch>
          </a:blipFill>
        </p:spPr>
      </p:sp>
      <p:sp>
        <p:nvSpPr>
          <p:cNvPr name="TextBox 7" id="7"/>
          <p:cNvSpPr txBox="true"/>
          <p:nvPr/>
        </p:nvSpPr>
        <p:spPr>
          <a:xfrm rot="0">
            <a:off x="5070972" y="2076154"/>
            <a:ext cx="8146056" cy="1311686"/>
          </a:xfrm>
          <a:prstGeom prst="rect">
            <a:avLst/>
          </a:prstGeom>
        </p:spPr>
        <p:txBody>
          <a:bodyPr anchor="t" rtlCol="false" tIns="0" lIns="0" bIns="0" rIns="0">
            <a:spAutoFit/>
          </a:bodyPr>
          <a:lstStyle/>
          <a:p>
            <a:pPr algn="ctr">
              <a:lnSpc>
                <a:spcPts val="10127"/>
              </a:lnSpc>
            </a:pPr>
            <a:r>
              <a:rPr lang="en-US" b="true" sz="7233">
                <a:solidFill>
                  <a:srgbClr val="0A152F"/>
                </a:solidFill>
                <a:latin typeface="Poppins Bold"/>
                <a:ea typeface="Poppins Bold"/>
                <a:cs typeface="Poppins Bold"/>
                <a:sym typeface="Poppins Bold"/>
              </a:rPr>
              <a:t>DJELA</a:t>
            </a:r>
          </a:p>
        </p:txBody>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9</a:t>
            </a:r>
          </a:p>
        </p:txBody>
      </p:sp>
      <p:sp>
        <p:nvSpPr>
          <p:cNvPr name="TextBox 9" id="9"/>
          <p:cNvSpPr txBox="true"/>
          <p:nvPr/>
        </p:nvSpPr>
        <p:spPr>
          <a:xfrm rot="0">
            <a:off x="2467004" y="4035425"/>
            <a:ext cx="13336440" cy="4092165"/>
          </a:xfrm>
          <a:prstGeom prst="rect">
            <a:avLst/>
          </a:prstGeom>
        </p:spPr>
        <p:txBody>
          <a:bodyPr anchor="t" rtlCol="false" tIns="0" lIns="0" bIns="0" rIns="0">
            <a:spAutoFit/>
          </a:bodyPr>
          <a:lstStyle/>
          <a:p>
            <a:pPr algn="ctr">
              <a:lnSpc>
                <a:spcPts val="5447"/>
              </a:lnSpc>
              <a:spcBef>
                <a:spcPct val="0"/>
              </a:spcBef>
            </a:pPr>
            <a:r>
              <a:rPr lang="en-US" sz="3891">
                <a:solidFill>
                  <a:srgbClr val="000000"/>
                </a:solidFill>
                <a:latin typeface="Canva Sans"/>
                <a:ea typeface="Canva Sans"/>
                <a:cs typeface="Canva Sans"/>
                <a:sym typeface="Canva Sans"/>
              </a:rPr>
              <a:t> 1736., (O Sunčevim pjegama)</a:t>
            </a:r>
          </a:p>
          <a:p>
            <a:pPr algn="ctr">
              <a:lnSpc>
                <a:spcPts val="5447"/>
              </a:lnSpc>
              <a:spcBef>
                <a:spcPct val="0"/>
              </a:spcBef>
            </a:pPr>
            <a:r>
              <a:rPr lang="en-US" sz="3891">
                <a:solidFill>
                  <a:srgbClr val="000000"/>
                </a:solidFill>
                <a:latin typeface="Canva Sans"/>
                <a:ea typeface="Canva Sans"/>
                <a:cs typeface="Canva Sans"/>
                <a:sym typeface="Canva Sans"/>
              </a:rPr>
              <a:t> 1740., (O oskulatornom krugu)</a:t>
            </a:r>
          </a:p>
          <a:p>
            <a:pPr algn="ctr">
              <a:lnSpc>
                <a:spcPts val="5447"/>
              </a:lnSpc>
              <a:spcBef>
                <a:spcPct val="0"/>
              </a:spcBef>
            </a:pPr>
            <a:r>
              <a:rPr lang="en-US" sz="3891">
                <a:solidFill>
                  <a:srgbClr val="000000"/>
                </a:solidFill>
                <a:latin typeface="Canva Sans"/>
                <a:ea typeface="Canva Sans"/>
                <a:cs typeface="Canva Sans"/>
                <a:sym typeface="Canva Sans"/>
              </a:rPr>
              <a:t> 1745., (O živoj sili)</a:t>
            </a:r>
          </a:p>
          <a:p>
            <a:pPr algn="ctr">
              <a:lnSpc>
                <a:spcPts val="5447"/>
              </a:lnSpc>
              <a:spcBef>
                <a:spcPct val="0"/>
              </a:spcBef>
            </a:pPr>
            <a:r>
              <a:rPr lang="en-US" sz="3891">
                <a:solidFill>
                  <a:srgbClr val="000000"/>
                </a:solidFill>
                <a:latin typeface="Canva Sans"/>
                <a:ea typeface="Canva Sans"/>
                <a:cs typeface="Canva Sans"/>
                <a:sym typeface="Canva Sans"/>
              </a:rPr>
              <a:t> 1746., (O kometima)</a:t>
            </a:r>
          </a:p>
          <a:p>
            <a:pPr algn="ctr">
              <a:lnSpc>
                <a:spcPts val="5447"/>
              </a:lnSpc>
              <a:spcBef>
                <a:spcPct val="0"/>
              </a:spcBef>
            </a:pPr>
            <a:r>
              <a:rPr lang="en-US" sz="3891">
                <a:solidFill>
                  <a:srgbClr val="000000"/>
                </a:solidFill>
                <a:latin typeface="Canva Sans"/>
                <a:ea typeface="Canva Sans"/>
                <a:cs typeface="Canva Sans"/>
                <a:sym typeface="Canva Sans"/>
              </a:rPr>
              <a:t> 1747., (O morskim plimama)</a:t>
            </a:r>
          </a:p>
          <a:p>
            <a:pPr algn="ctr">
              <a:lnSpc>
                <a:spcPts val="5447"/>
              </a:lnSpc>
              <a:spcBef>
                <a:spcPct val="0"/>
              </a:spcBef>
            </a:pPr>
            <a:r>
              <a:rPr lang="en-US" sz="3891">
                <a:solidFill>
                  <a:srgbClr val="000000"/>
                </a:solidFill>
                <a:latin typeface="Canva Sans"/>
                <a:ea typeface="Canva Sans"/>
                <a:cs typeface="Canva Sans"/>
                <a:sym typeface="Canva Sans"/>
              </a:rPr>
              <a:t>1748., (O svjetlosti)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DAGmxf75FMw</dc:identifier>
  <dcterms:modified xsi:type="dcterms:W3CDTF">2011-08-01T06:04:30Z</dcterms:modified>
  <cp:revision>1</cp:revision>
  <dc:title>ruđer bošković</dc:title>
</cp:coreProperties>
</file>