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 Bold" panose="020B0604020202020204" charset="0"/>
      <p:regular r:id="rId16"/>
    </p:embeddedFont>
    <p:embeddedFont>
      <p:font typeface="Open Sans Bold" panose="020B0604020202020204" charset="0"/>
      <p:regular r:id="rId17"/>
    </p:embeddedFont>
    <p:embeddedFont>
      <p:font typeface="Open Sans Bold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Dobar dan! Ja sam Gabriel Labor i danas ću vam pričati o Đuri Kurepi.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nv.hr/znameniti-srbi/duro-kurepa-matematica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uro-kurepa/3e5d6134-e7e6-47f0-930a-9538b41ca10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8F7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0"/>
              <a:ext cx="4274726" cy="2453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97"/>
                </a:lnSpc>
                <a:spcBef>
                  <a:spcPct val="0"/>
                </a:spcBef>
              </a:pPr>
              <a:r>
                <a:rPr lang="en-US" sz="14997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Đuro Kurepa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3658776" y="3424269"/>
            <a:ext cx="4629224" cy="6862731"/>
          </a:xfrm>
          <a:custGeom>
            <a:avLst/>
            <a:gdLst/>
            <a:ahLst/>
            <a:cxnLst/>
            <a:rect l="l" t="t" r="r" b="b"/>
            <a:pathLst>
              <a:path w="4629224" h="6862731">
                <a:moveTo>
                  <a:pt x="0" y="0"/>
                </a:moveTo>
                <a:lnTo>
                  <a:pt x="4629224" y="0"/>
                </a:lnTo>
                <a:lnTo>
                  <a:pt x="4629224" y="6862731"/>
                </a:lnTo>
                <a:lnTo>
                  <a:pt x="0" y="6862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163501">
            <a:off x="-742831" y="7200900"/>
            <a:ext cx="5453349" cy="4114800"/>
          </a:xfrm>
          <a:custGeom>
            <a:avLst/>
            <a:gdLst/>
            <a:ahLst/>
            <a:cxnLst/>
            <a:rect l="l" t="t" r="r" b="b"/>
            <a:pathLst>
              <a:path w="5453349" h="4114800">
                <a:moveTo>
                  <a:pt x="0" y="0"/>
                </a:moveTo>
                <a:lnTo>
                  <a:pt x="5453349" y="0"/>
                </a:lnTo>
                <a:lnTo>
                  <a:pt x="54533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2400" y="152400"/>
            <a:ext cx="5453349" cy="4114800"/>
          </a:xfrm>
          <a:custGeom>
            <a:avLst/>
            <a:gdLst/>
            <a:ahLst/>
            <a:cxnLst/>
            <a:rect l="l" t="t" r="r" b="b"/>
            <a:pathLst>
              <a:path w="5453349" h="4114800">
                <a:moveTo>
                  <a:pt x="0" y="0"/>
                </a:moveTo>
                <a:lnTo>
                  <a:pt x="5453349" y="0"/>
                </a:lnTo>
                <a:lnTo>
                  <a:pt x="54533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780568" y="8421563"/>
            <a:ext cx="6834287" cy="636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4"/>
              </a:lnSpc>
            </a:pPr>
            <a:r>
              <a:rPr lang="en-US" sz="377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Gabriel Labor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315" y="2185748"/>
            <a:ext cx="18366785" cy="477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-16. kolovoza 1907., Majske Poljane-2. studenoga 1993., Beograd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diplomirao matematiku 1931. u Zagrebu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doktorirao na Sorbonnei u Parizu 1935.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sveučilišni profesor </a:t>
            </a:r>
          </a:p>
          <a:p>
            <a:pPr algn="l">
              <a:lnSpc>
                <a:spcPts val="6300"/>
              </a:lnSpc>
            </a:pPr>
            <a:endParaRPr lang="en-US" sz="4500" b="1">
              <a:solidFill>
                <a:srgbClr val="F8F7F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6300"/>
              </a:lnSpc>
            </a:pPr>
            <a:endParaRPr lang="en-US" sz="4500" b="1">
              <a:solidFill>
                <a:srgbClr val="F8F7F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566107" y="5523392"/>
            <a:ext cx="4406563" cy="4763608"/>
          </a:xfrm>
          <a:custGeom>
            <a:avLst/>
            <a:gdLst/>
            <a:ahLst/>
            <a:cxnLst/>
            <a:rect l="l" t="t" r="r" b="b"/>
            <a:pathLst>
              <a:path w="4406563" h="4763608">
                <a:moveTo>
                  <a:pt x="0" y="0"/>
                </a:moveTo>
                <a:lnTo>
                  <a:pt x="4406563" y="0"/>
                </a:lnTo>
                <a:lnTo>
                  <a:pt x="4406563" y="4763608"/>
                </a:lnTo>
                <a:lnTo>
                  <a:pt x="0" y="4763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51" r="-40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91655" y="5143500"/>
            <a:ext cx="3241218" cy="4763608"/>
          </a:xfrm>
          <a:custGeom>
            <a:avLst/>
            <a:gdLst/>
            <a:ahLst/>
            <a:cxnLst/>
            <a:rect l="l" t="t" r="r" b="b"/>
            <a:pathLst>
              <a:path w="3241218" h="4763608">
                <a:moveTo>
                  <a:pt x="0" y="0"/>
                </a:moveTo>
                <a:lnTo>
                  <a:pt x="3241218" y="0"/>
                </a:lnTo>
                <a:lnTo>
                  <a:pt x="3241218" y="4763608"/>
                </a:lnTo>
                <a:lnTo>
                  <a:pt x="0" y="4763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6315" y="704929"/>
            <a:ext cx="930649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Osnovni podaci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55683" y="4617214"/>
            <a:ext cx="3467478" cy="4953540"/>
          </a:xfrm>
          <a:custGeom>
            <a:avLst/>
            <a:gdLst/>
            <a:ahLst/>
            <a:cxnLst/>
            <a:rect l="l" t="t" r="r" b="b"/>
            <a:pathLst>
              <a:path w="3467478" h="4953540">
                <a:moveTo>
                  <a:pt x="0" y="0"/>
                </a:moveTo>
                <a:lnTo>
                  <a:pt x="3467478" y="0"/>
                </a:lnTo>
                <a:lnTo>
                  <a:pt x="3467478" y="4953541"/>
                </a:lnTo>
                <a:lnTo>
                  <a:pt x="0" y="4953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34881" y="3642550"/>
            <a:ext cx="4119080" cy="5928205"/>
          </a:xfrm>
          <a:custGeom>
            <a:avLst/>
            <a:gdLst/>
            <a:ahLst/>
            <a:cxnLst/>
            <a:rect l="l" t="t" r="r" b="b"/>
            <a:pathLst>
              <a:path w="4119080" h="5928205">
                <a:moveTo>
                  <a:pt x="0" y="0"/>
                </a:moveTo>
                <a:lnTo>
                  <a:pt x="4119080" y="0"/>
                </a:lnTo>
                <a:lnTo>
                  <a:pt x="4119080" y="5928205"/>
                </a:lnTo>
                <a:lnTo>
                  <a:pt x="0" y="5928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6315" y="2185748"/>
            <a:ext cx="18366785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oko 50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Osnove algebre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Viša algebra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Teorija skupova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315" y="704929"/>
            <a:ext cx="930649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Knjige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03000" y="608927"/>
            <a:ext cx="4179461" cy="4275664"/>
          </a:xfrm>
          <a:custGeom>
            <a:avLst/>
            <a:gdLst/>
            <a:ahLst/>
            <a:cxnLst/>
            <a:rect l="l" t="t" r="r" b="b"/>
            <a:pathLst>
              <a:path w="4179461" h="4275664">
                <a:moveTo>
                  <a:pt x="0" y="0"/>
                </a:moveTo>
                <a:lnTo>
                  <a:pt x="4179462" y="0"/>
                </a:lnTo>
                <a:lnTo>
                  <a:pt x="4179462" y="4275664"/>
                </a:lnTo>
                <a:lnTo>
                  <a:pt x="0" y="427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6315" y="2185748"/>
            <a:ext cx="18366785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Nagrada AVNOJ-a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Orden rada s crvenom zastavom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Orden zasluga za narod sa zlatnom zvijezdom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Priznanje Bernard Bolzano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Počasno članstvo Balkanske matematičke unije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315" y="704929"/>
            <a:ext cx="1284057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Nagrade i priznanja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97799" y="4242785"/>
            <a:ext cx="10005575" cy="5628136"/>
          </a:xfrm>
          <a:custGeom>
            <a:avLst/>
            <a:gdLst/>
            <a:ahLst/>
            <a:cxnLst/>
            <a:rect l="l" t="t" r="r" b="b"/>
            <a:pathLst>
              <a:path w="10005575" h="5628136">
                <a:moveTo>
                  <a:pt x="0" y="0"/>
                </a:moveTo>
                <a:lnTo>
                  <a:pt x="10005575" y="0"/>
                </a:lnTo>
                <a:lnTo>
                  <a:pt x="10005575" y="5628136"/>
                </a:lnTo>
                <a:lnTo>
                  <a:pt x="0" y="5628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6315" y="2185748"/>
            <a:ext cx="18366785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Kurepina hipoteza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Kurepino stablo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Kurepin kuntinuum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315" y="704929"/>
            <a:ext cx="1414615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Utjecaj na pojmove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56379" y="445368"/>
            <a:ext cx="4005110" cy="4005110"/>
          </a:xfrm>
          <a:custGeom>
            <a:avLst/>
            <a:gdLst/>
            <a:ahLst/>
            <a:cxnLst/>
            <a:rect l="l" t="t" r="r" b="b"/>
            <a:pathLst>
              <a:path w="4005110" h="4005110">
                <a:moveTo>
                  <a:pt x="0" y="0"/>
                </a:moveTo>
                <a:lnTo>
                  <a:pt x="4005110" y="0"/>
                </a:lnTo>
                <a:lnTo>
                  <a:pt x="4005110" y="4005110"/>
                </a:lnTo>
                <a:lnTo>
                  <a:pt x="0" y="4005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99562" y="6157673"/>
            <a:ext cx="5481287" cy="3880428"/>
          </a:xfrm>
          <a:custGeom>
            <a:avLst/>
            <a:gdLst/>
            <a:ahLst/>
            <a:cxnLst/>
            <a:rect l="l" t="t" r="r" b="b"/>
            <a:pathLst>
              <a:path w="5481287" h="3880428">
                <a:moveTo>
                  <a:pt x="0" y="0"/>
                </a:moveTo>
                <a:lnTo>
                  <a:pt x="5481287" y="0"/>
                </a:lnTo>
                <a:lnTo>
                  <a:pt x="5481287" y="3880428"/>
                </a:lnTo>
                <a:lnTo>
                  <a:pt x="0" y="38804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62" r="-506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417" y="2185748"/>
            <a:ext cx="18018583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nećak Svetozar Kurepa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govorio 5 jezika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pohađao dvije škole parlarno</a:t>
            </a:r>
          </a:p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predsjednik i suosnivač Društva matematičara i fizičara Hrvatske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315" y="704929"/>
            <a:ext cx="930649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Zanimljivosti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338069"/>
            <a:ext cx="16399180" cy="1037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 u="sng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  <a:hlinkClick r:id="rId3" tooltip="https://snv.hr/znameniti-srbi/duro-kurepa-matematicar/"/>
              </a:rPr>
              <a:t>Hrvatska enciklopedija: https://www.enciklopedija.hr/clanak/kurepa-djuro</a:t>
            </a:r>
          </a:p>
          <a:p>
            <a:pPr algn="l">
              <a:lnSpc>
                <a:spcPts val="6300"/>
              </a:lnSpc>
            </a:pPr>
            <a:r>
              <a:rPr lang="en-US" sz="4500" b="1" i="1" u="sng">
                <a:solidFill>
                  <a:srgbClr val="F8F7F4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3" tooltip="https://snv.hr/znameniti-srbi/duro-kurepa-matematicar/"/>
              </a:rPr>
              <a:t>Hrvatski matematički elektronički časopis:</a:t>
            </a:r>
          </a:p>
          <a:p>
            <a:pPr algn="l">
              <a:lnSpc>
                <a:spcPts val="6300"/>
              </a:lnSpc>
            </a:pPr>
            <a:r>
              <a:rPr lang="en-US" sz="4500" b="1" u="sng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  <a:hlinkClick r:id="rId3" tooltip="https://snv.hr/znameniti-srbi/duro-kurepa-matematicar/"/>
              </a:rPr>
              <a:t>http://e.math.hr/search/node/%C4%91uro%20kurepa</a:t>
            </a:r>
          </a:p>
          <a:p>
            <a:pPr algn="l">
              <a:lnSpc>
                <a:spcPts val="6300"/>
              </a:lnSpc>
            </a:pPr>
            <a:r>
              <a:rPr lang="en-US" sz="4500" b="1" u="sng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  <a:hlinkClick r:id="rId3" tooltip="https://snv.hr/znameniti-srbi/duro-kurepa-matematicar/"/>
              </a:rPr>
              <a:t>Sveučilište u Zagrebu:</a:t>
            </a:r>
          </a:p>
          <a:p>
            <a:pPr algn="l">
              <a:lnSpc>
                <a:spcPts val="6300"/>
              </a:lnSpc>
            </a:pPr>
            <a:r>
              <a:rPr lang="en-US" sz="4500" b="1" u="sng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  <a:hlinkClick r:id="rId3" tooltip="https://snv.hr/znameniti-srbi/duro-kurepa-matematicar/"/>
              </a:rPr>
              <a:t>https://web.math.pmf.unizg.hr/glasnik/skenirano/djuro_kurepa-godisnjak.pdf</a:t>
            </a:r>
          </a:p>
          <a:p>
            <a:pPr algn="l">
              <a:lnSpc>
                <a:spcPts val="6300"/>
              </a:lnSpc>
            </a:pPr>
            <a:r>
              <a:rPr lang="en-US" sz="4500" b="1" u="sng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  <a:hlinkClick r:id="rId3" tooltip="https://snv.hr/znameniti-srbi/duro-kurepa-matematicar/"/>
              </a:rPr>
              <a:t>Srpsko Narodno Vijeće:</a:t>
            </a: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r>
              <a:rPr lang="en-US" sz="4500" b="1" u="sng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  <a:hlinkClick r:id="rId3" tooltip="https://snv.hr/znameniti-srbi/duro-kurepa-matematicar/"/>
              </a:rPr>
              <a:t>https://snv.hr/znameniti-srbi/duro-kurepa-matematicar/</a:t>
            </a: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b="1" u="sng">
              <a:solidFill>
                <a:srgbClr val="F8F7F4"/>
              </a:solidFill>
              <a:latin typeface="Open Sans Bold"/>
              <a:ea typeface="Open Sans Bold"/>
              <a:cs typeface="Open Sans Bold"/>
              <a:sym typeface="Open Sans Bold"/>
              <a:hlinkClick r:id="rId3" tooltip="https://snv.hr/znameniti-srbi/duro-kurepa-matematicar/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b="1" u="sng">
              <a:solidFill>
                <a:srgbClr val="F8F7F4"/>
              </a:solidFill>
              <a:latin typeface="Open Sans Bold"/>
              <a:ea typeface="Open Sans Bold"/>
              <a:cs typeface="Open Sans Bold"/>
              <a:sym typeface="Open Sans Bold"/>
              <a:hlinkClick r:id="rId3" tooltip="https://snv.hr/znameniti-srbi/duro-kurepa-matematicar/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b="1" u="sng">
              <a:solidFill>
                <a:srgbClr val="F8F7F4"/>
              </a:solidFill>
              <a:latin typeface="Open Sans Bold"/>
              <a:ea typeface="Open Sans Bold"/>
              <a:cs typeface="Open Sans Bold"/>
              <a:sym typeface="Open Sans Bold"/>
              <a:hlinkClick r:id="rId3" tooltip="https://snv.hr/znameniti-srbi/duro-kurepa-matematicar/"/>
            </a:endParaRP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b="1" u="sng">
              <a:solidFill>
                <a:srgbClr val="F8F7F4"/>
              </a:solidFill>
              <a:latin typeface="Open Sans Bold"/>
              <a:ea typeface="Open Sans Bold"/>
              <a:cs typeface="Open Sans Bold"/>
              <a:sym typeface="Open Sans Bold"/>
              <a:hlinkClick r:id="rId3" tooltip="https://snv.hr/znameniti-srbi/duro-kurepa-matematicar/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857250"/>
            <a:ext cx="37719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Izvori</a:t>
            </a:r>
            <a:r>
              <a:rPr lang="hr-HR" sz="9200" b="1" dirty="0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endParaRPr lang="en-US" sz="9200" b="1" dirty="0">
              <a:solidFill>
                <a:srgbClr val="F8F7F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33317" y="4274503"/>
            <a:ext cx="1282136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Koliko</a:t>
            </a:r>
            <a:r>
              <a:rPr lang="en-US" sz="9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</a:t>
            </a:r>
            <a:r>
              <a:rPr lang="en-US" sz="9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bili</a:t>
            </a:r>
            <a:r>
              <a:rPr lang="en-US" sz="9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pažljivi</a:t>
            </a:r>
            <a:r>
              <a:rPr lang="en-US" sz="9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0120" y="7429500"/>
            <a:ext cx="1801788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3" tooltip="https://create.kahoot.it/share/uro-kurepa/3e5d6134-e7e6-47f0-930a-9538b41ca101"/>
              </a:rPr>
              <a:t>https://play.kahoot.it/v2/?quizId=3e5d6134-e7e6-47f0-930a-9538b41ca101</a:t>
            </a:r>
          </a:p>
        </p:txBody>
      </p:sp>
    </p:spTree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83534" y="4217353"/>
            <a:ext cx="14120932" cy="2097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18"/>
              </a:lnSpc>
            </a:pPr>
            <a:r>
              <a:rPr lang="en-US" sz="12299" b="1">
                <a:solidFill>
                  <a:srgbClr val="F8F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HVALA NA PAŽNJI!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230</Words>
  <Application>Microsoft Office PowerPoint</Application>
  <PresentationFormat>Prilagođeno</PresentationFormat>
  <Paragraphs>43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Open Sans Bold</vt:lpstr>
      <vt:lpstr>Calibri</vt:lpstr>
      <vt:lpstr>Open Sans Bold Italics</vt:lpstr>
      <vt:lpstr>Canva Sans Bold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Đuro Kurepa</dc:title>
  <dc:creator>Gabriel Labor</dc:creator>
  <cp:lastModifiedBy>Gabriel Labor</cp:lastModifiedBy>
  <cp:revision>3</cp:revision>
  <dcterms:created xsi:type="dcterms:W3CDTF">2006-08-16T00:00:00Z</dcterms:created>
  <dcterms:modified xsi:type="dcterms:W3CDTF">2025-05-08T08:58:56Z</dcterms:modified>
  <dc:identifier>DAGl2hBt6qQ</dc:identifier>
</cp:coreProperties>
</file>